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diagrams/quickStyle3.xml" ContentType="application/vnd.openxmlformats-officedocument.drawingml.diagramStyle+xml"/>
  <Override PartName="/ppt/theme/theme1.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colors2.xml" ContentType="application/vnd.openxmlformats-officedocument.drawingml.diagramColors+xml"/>
  <Override PartName="/ppt/diagrams/colors3.xml" ContentType="application/vnd.openxmlformats-officedocument.drawingml.diagramColors+xml"/>
  <Override PartName="/ppt/diagrams/drawing3.xml" ContentType="application/vnd.ms-office.drawingml.diagramDrawing+xml"/>
  <Override PartName="/ppt/theme/theme2.xml" ContentType="application/vnd.openxmlformats-officedocument.theme+xml"/>
  <Override PartName="/ppt/diagrams/quickStyle2.xml" ContentType="application/vnd.openxmlformats-officedocument.drawingml.diagramStyle+xml"/>
  <Override PartName="/ppt/diagrams/layout2.xml" ContentType="application/vnd.openxmlformats-officedocument.drawingml.diagramLayout+xml"/>
  <Override PartName="/ppt/diagrams/drawing2.xml" ContentType="application/vnd.ms-office.drawingml.diagramDrawing+xml"/>
  <Override PartName="/ppt/diagrams/layout3.xml" ContentType="application/vnd.openxmlformats-officedocument.drawingml.diagramLayou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4"/>
  </p:notesMasterIdLst>
  <p:handoutMasterIdLst>
    <p:handoutMasterId r:id="rId105"/>
  </p:handoutMasterIdLst>
  <p:sldIdLst>
    <p:sldId id="256" r:id="rId2"/>
    <p:sldId id="439" r:id="rId3"/>
    <p:sldId id="450" r:id="rId4"/>
    <p:sldId id="438" r:id="rId5"/>
    <p:sldId id="359" r:id="rId6"/>
    <p:sldId id="319" r:id="rId7"/>
    <p:sldId id="339" r:id="rId8"/>
    <p:sldId id="277" r:id="rId9"/>
    <p:sldId id="364" r:id="rId10"/>
    <p:sldId id="480" r:id="rId11"/>
    <p:sldId id="481" r:id="rId12"/>
    <p:sldId id="482" r:id="rId13"/>
    <p:sldId id="483" r:id="rId14"/>
    <p:sldId id="484" r:id="rId15"/>
    <p:sldId id="485" r:id="rId16"/>
    <p:sldId id="486" r:id="rId17"/>
    <p:sldId id="487" r:id="rId18"/>
    <p:sldId id="488" r:id="rId19"/>
    <p:sldId id="489" r:id="rId20"/>
    <p:sldId id="490" r:id="rId21"/>
    <p:sldId id="436" r:id="rId22"/>
    <p:sldId id="283" r:id="rId23"/>
    <p:sldId id="286" r:id="rId24"/>
    <p:sldId id="360" r:id="rId25"/>
    <p:sldId id="496" r:id="rId26"/>
    <p:sldId id="376" r:id="rId27"/>
    <p:sldId id="493" r:id="rId28"/>
    <p:sldId id="374" r:id="rId29"/>
    <p:sldId id="494" r:id="rId30"/>
    <p:sldId id="373" r:id="rId31"/>
    <p:sldId id="377" r:id="rId32"/>
    <p:sldId id="495" r:id="rId33"/>
    <p:sldId id="378" r:id="rId34"/>
    <p:sldId id="379" r:id="rId35"/>
    <p:sldId id="380" r:id="rId36"/>
    <p:sldId id="452" r:id="rId37"/>
    <p:sldId id="453" r:id="rId38"/>
    <p:sldId id="454" r:id="rId39"/>
    <p:sldId id="381" r:id="rId40"/>
    <p:sldId id="382" r:id="rId41"/>
    <p:sldId id="383" r:id="rId42"/>
    <p:sldId id="384" r:id="rId43"/>
    <p:sldId id="505" r:id="rId44"/>
    <p:sldId id="385" r:id="rId45"/>
    <p:sldId id="497" r:id="rId46"/>
    <p:sldId id="386" r:id="rId47"/>
    <p:sldId id="387" r:id="rId48"/>
    <p:sldId id="388" r:id="rId49"/>
    <p:sldId id="389" r:id="rId50"/>
    <p:sldId id="442" r:id="rId51"/>
    <p:sldId id="390" r:id="rId52"/>
    <p:sldId id="498" r:id="rId53"/>
    <p:sldId id="391" r:id="rId54"/>
    <p:sldId id="501" r:id="rId55"/>
    <p:sldId id="499" r:id="rId56"/>
    <p:sldId id="500" r:id="rId57"/>
    <p:sldId id="428" r:id="rId58"/>
    <p:sldId id="502" r:id="rId59"/>
    <p:sldId id="371" r:id="rId60"/>
    <p:sldId id="444" r:id="rId61"/>
    <p:sldId id="369" r:id="rId62"/>
    <p:sldId id="298" r:id="rId63"/>
    <p:sldId id="445" r:id="rId64"/>
    <p:sldId id="504" r:id="rId65"/>
    <p:sldId id="503" r:id="rId66"/>
    <p:sldId id="473" r:id="rId67"/>
    <p:sldId id="474" r:id="rId68"/>
    <p:sldId id="405" r:id="rId69"/>
    <p:sldId id="395" r:id="rId70"/>
    <p:sldId id="396" r:id="rId71"/>
    <p:sldId id="407" r:id="rId72"/>
    <p:sldId id="406" r:id="rId73"/>
    <p:sldId id="408" r:id="rId74"/>
    <p:sldId id="409" r:id="rId75"/>
    <p:sldId id="410" r:id="rId76"/>
    <p:sldId id="411" r:id="rId77"/>
    <p:sldId id="412" r:id="rId78"/>
    <p:sldId id="413" r:id="rId79"/>
    <p:sldId id="414" r:id="rId80"/>
    <p:sldId id="420" r:id="rId81"/>
    <p:sldId id="416" r:id="rId82"/>
    <p:sldId id="307" r:id="rId83"/>
    <p:sldId id="308" r:id="rId84"/>
    <p:sldId id="309" r:id="rId85"/>
    <p:sldId id="421" r:id="rId86"/>
    <p:sldId id="418" r:id="rId87"/>
    <p:sldId id="422" r:id="rId88"/>
    <p:sldId id="419" r:id="rId89"/>
    <p:sldId id="427" r:id="rId90"/>
    <p:sldId id="423" r:id="rId91"/>
    <p:sldId id="424" r:id="rId92"/>
    <p:sldId id="425" r:id="rId93"/>
    <p:sldId id="506" r:id="rId94"/>
    <p:sldId id="507" r:id="rId95"/>
    <p:sldId id="508" r:id="rId96"/>
    <p:sldId id="449" r:id="rId97"/>
    <p:sldId id="475" r:id="rId98"/>
    <p:sldId id="476" r:id="rId99"/>
    <p:sldId id="477" r:id="rId100"/>
    <p:sldId id="478" r:id="rId101"/>
    <p:sldId id="426" r:id="rId102"/>
    <p:sldId id="437" r:id="rId10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ily Ensley" initials="EE" lastIdx="9" clrIdx="0"/>
  <p:cmAuthor id="1" name="R Woodard" initials="RW" lastIdx="1" clrIdx="1"/>
  <p:cmAuthor id="2" name="R Woodard" initials="RW [2]" lastIdx="2" clrIdx="2"/>
  <p:cmAuthor id="3" name="R Woodard" initials="RW [3]" lastIdx="1" clrIdx="3"/>
  <p:cmAuthor id="4" name="R Woodard" initials="RW [4]" lastIdx="1" clrIdx="4"/>
  <p:cmAuthor id="5" name="R Woodard" initials="RW [5]" lastIdx="1" clrIdx="5"/>
  <p:cmAuthor id="6" name="R Woodard" initials="RW [6]" lastIdx="2" clrIdx="6"/>
  <p:cmAuthor id="7" name="R Woodard" initials="RW [7]" lastIdx="1" clrIdx="7"/>
  <p:cmAuthor id="8" name="R Woodard" initials="RW [8]" lastIdx="3" clrIdx="8"/>
  <p:cmAuthor id="9" name="R Woodard" initials="RW [9]" lastIdx="2" clrIdx="9"/>
  <p:cmAuthor id="10" name="R Woodard" initials="RW [10]" lastIdx="2" clrIdx="10"/>
  <p:cmAuthor id="11" name="R Woodard" initials="RW [11]" lastIdx="1" clrIdx="11"/>
  <p:cmAuthor id="12" name="R Woodard" initials="RW [12]" lastIdx="1" clrIdx="12"/>
  <p:cmAuthor id="13" name="R Woodard" initials="RW [13]" lastIdx="1" clrIdx="13"/>
  <p:cmAuthor id="14" name="R Woodard" initials="RW [14]" lastIdx="3" clrIdx="14"/>
  <p:cmAuthor id="15" name="R Woodard" initials="RW [15]" lastIdx="3" clrIdx="15"/>
  <p:cmAuthor id="16" name="R Woodard" initials="RW [16]" lastIdx="1" clrIdx="16"/>
  <p:cmAuthor id="17" name="Emily Noel" initials="EN" lastIdx="0" clrIdx="17"/>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88" autoAdjust="0"/>
    <p:restoredTop sz="80457" autoAdjust="0"/>
  </p:normalViewPr>
  <p:slideViewPr>
    <p:cSldViewPr>
      <p:cViewPr varScale="1">
        <p:scale>
          <a:sx n="60" d="100"/>
          <a:sy n="60" d="100"/>
        </p:scale>
        <p:origin x="62" y="240"/>
      </p:cViewPr>
      <p:guideLst>
        <p:guide orient="horz" pos="2160"/>
        <p:guide pos="2880"/>
      </p:guideLst>
    </p:cSldViewPr>
  </p:slideViewPr>
  <p:notesTextViewPr>
    <p:cViewPr>
      <p:scale>
        <a:sx n="1" d="1"/>
        <a:sy n="1" d="1"/>
      </p:scale>
      <p:origin x="0" y="0"/>
    </p:cViewPr>
  </p:notesTextViewPr>
  <p:gridSpacing cx="38405" cy="38405"/>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customXml" Target="../customXml/item2.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customXml" Target="../customXml/item3.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customXml" Target="../customXml/item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629F8B-7AA8-4AC6-AFBA-5A4B658497A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C2ACCB05-CCC7-4E82-8541-D784340EDBC2}">
      <dgm:prSet phldrT="[Text]"/>
      <dgm:spPr/>
      <dgm:t>
        <a:bodyPr/>
        <a:lstStyle/>
        <a:p>
          <a:pPr>
            <a:spcAft>
              <a:spcPts val="0"/>
            </a:spcAft>
          </a:pPr>
          <a:r>
            <a:rPr lang="en-US" b="1" dirty="0"/>
            <a:t>Presidential Delegations </a:t>
          </a:r>
        </a:p>
        <a:p>
          <a:pPr>
            <a:spcAft>
              <a:spcPts val="0"/>
            </a:spcAft>
          </a:pPr>
          <a:r>
            <a:rPr lang="en-US" dirty="0"/>
            <a:t>(Executive Order 13603)</a:t>
          </a:r>
        </a:p>
      </dgm:t>
    </dgm:pt>
    <dgm:pt modelId="{B18BECE2-CCF6-4952-9CB9-E6935A67C208}" type="parTrans" cxnId="{929B5BD6-2C61-4E12-87DC-6B75B6DCBB2C}">
      <dgm:prSet/>
      <dgm:spPr/>
      <dgm:t>
        <a:bodyPr/>
        <a:lstStyle/>
        <a:p>
          <a:endParaRPr lang="en-US"/>
        </a:p>
      </dgm:t>
    </dgm:pt>
    <dgm:pt modelId="{4276E67A-0B8B-4131-8280-0E8E351F86B2}" type="sibTrans" cxnId="{929B5BD6-2C61-4E12-87DC-6B75B6DCBB2C}">
      <dgm:prSet/>
      <dgm:spPr/>
      <dgm:t>
        <a:bodyPr/>
        <a:lstStyle/>
        <a:p>
          <a:endParaRPr lang="en-US"/>
        </a:p>
      </dgm:t>
    </dgm:pt>
    <dgm:pt modelId="{D1551E9F-AD58-40AF-BBCD-27F29654DFAD}" type="asst">
      <dgm:prSet phldrT="[Text]"/>
      <dgm:spPr/>
      <dgm:t>
        <a:bodyPr/>
        <a:lstStyle/>
        <a:p>
          <a:r>
            <a:rPr lang="en-US" b="1" dirty="0"/>
            <a:t>DOD (Water)</a:t>
          </a:r>
        </a:p>
      </dgm:t>
    </dgm:pt>
    <dgm:pt modelId="{1D37A9DA-74FA-41F1-A9E5-129CD1D8BEF4}" type="parTrans" cxnId="{55211240-F928-4608-A08B-4A1817C3B29E}">
      <dgm:prSet/>
      <dgm:spPr/>
      <dgm:t>
        <a:bodyPr/>
        <a:lstStyle/>
        <a:p>
          <a:endParaRPr lang="en-US"/>
        </a:p>
      </dgm:t>
    </dgm:pt>
    <dgm:pt modelId="{B172512C-8067-4AAC-930C-04834E0471A4}" type="sibTrans" cxnId="{55211240-F928-4608-A08B-4A1817C3B29E}">
      <dgm:prSet/>
      <dgm:spPr/>
      <dgm:t>
        <a:bodyPr/>
        <a:lstStyle/>
        <a:p>
          <a:endParaRPr lang="en-US"/>
        </a:p>
      </dgm:t>
    </dgm:pt>
    <dgm:pt modelId="{DD39FC62-0168-4C47-8849-5EDEB15C05E5}" type="asst">
      <dgm:prSet phldrT="[Text]"/>
      <dgm:spPr/>
      <dgm:t>
        <a:bodyPr/>
        <a:lstStyle/>
        <a:p>
          <a:pPr>
            <a:spcAft>
              <a:spcPts val="0"/>
            </a:spcAft>
          </a:pPr>
          <a:r>
            <a:rPr lang="en-US" b="1" dirty="0"/>
            <a:t>DOT (Civil Transport)</a:t>
          </a:r>
        </a:p>
        <a:p>
          <a:pPr>
            <a:spcAft>
              <a:spcPts val="0"/>
            </a:spcAft>
          </a:pPr>
          <a:r>
            <a:rPr lang="en-US" b="1" dirty="0"/>
            <a:t>TPAS</a:t>
          </a:r>
        </a:p>
        <a:p>
          <a:pPr>
            <a:spcAft>
              <a:spcPts val="0"/>
            </a:spcAft>
          </a:pPr>
          <a:r>
            <a:rPr lang="en-US" dirty="0">
              <a:solidFill>
                <a:schemeClr val="tx1"/>
              </a:solidFill>
            </a:rPr>
            <a:t>49 CFR Part 33</a:t>
          </a:r>
        </a:p>
      </dgm:t>
    </dgm:pt>
    <dgm:pt modelId="{C87C7538-9CC5-42DD-8F5B-324608C501EB}" type="parTrans" cxnId="{E17F72B2-5002-4828-AAF0-615AE4622D42}">
      <dgm:prSet/>
      <dgm:spPr/>
      <dgm:t>
        <a:bodyPr/>
        <a:lstStyle/>
        <a:p>
          <a:endParaRPr lang="en-US"/>
        </a:p>
      </dgm:t>
    </dgm:pt>
    <dgm:pt modelId="{0B4D8522-22CF-4066-8CF8-457B60AA84AC}" type="sibTrans" cxnId="{E17F72B2-5002-4828-AAF0-615AE4622D42}">
      <dgm:prSet/>
      <dgm:spPr/>
      <dgm:t>
        <a:bodyPr/>
        <a:lstStyle/>
        <a:p>
          <a:endParaRPr lang="en-US"/>
        </a:p>
      </dgm:t>
    </dgm:pt>
    <dgm:pt modelId="{A2AA86E2-8F29-4052-837D-329887A30336}" type="asst">
      <dgm:prSet phldrT="[Text]"/>
      <dgm:spPr/>
      <dgm:t>
        <a:bodyPr/>
        <a:lstStyle/>
        <a:p>
          <a:pPr>
            <a:spcAft>
              <a:spcPts val="0"/>
            </a:spcAft>
          </a:pPr>
          <a:r>
            <a:rPr lang="en-US" b="1" dirty="0"/>
            <a:t>DOC (Industrial)</a:t>
          </a:r>
        </a:p>
        <a:p>
          <a:pPr>
            <a:spcAft>
              <a:spcPts val="0"/>
            </a:spcAft>
          </a:pPr>
          <a:r>
            <a:rPr lang="en-US" b="1" dirty="0"/>
            <a:t>DPAS</a:t>
          </a:r>
        </a:p>
        <a:p>
          <a:pPr>
            <a:spcAft>
              <a:spcPts val="0"/>
            </a:spcAft>
          </a:pPr>
          <a:r>
            <a:rPr lang="en-US" dirty="0">
              <a:solidFill>
                <a:schemeClr val="tx1"/>
              </a:solidFill>
            </a:rPr>
            <a:t>15 CFR Part 700</a:t>
          </a:r>
        </a:p>
      </dgm:t>
    </dgm:pt>
    <dgm:pt modelId="{441CA1B9-D8CA-4B5E-B5D3-8CBE23AA74CB}" type="parTrans" cxnId="{6FC797C2-9A87-4F4D-9CA4-54B1746622F6}">
      <dgm:prSet/>
      <dgm:spPr/>
      <dgm:t>
        <a:bodyPr/>
        <a:lstStyle/>
        <a:p>
          <a:endParaRPr lang="en-US"/>
        </a:p>
      </dgm:t>
    </dgm:pt>
    <dgm:pt modelId="{3374B61E-6119-4DF7-ABB5-98B1509DC353}" type="sibTrans" cxnId="{6FC797C2-9A87-4F4D-9CA4-54B1746622F6}">
      <dgm:prSet/>
      <dgm:spPr/>
      <dgm:t>
        <a:bodyPr/>
        <a:lstStyle/>
        <a:p>
          <a:endParaRPr lang="en-US"/>
        </a:p>
      </dgm:t>
    </dgm:pt>
    <dgm:pt modelId="{E7397903-82D8-4B3B-B8A8-C58F9A12EA3C}" type="asst">
      <dgm:prSet phldrT="[Text]"/>
      <dgm:spPr/>
      <dgm:t>
        <a:bodyPr/>
        <a:lstStyle/>
        <a:p>
          <a:pPr>
            <a:spcAft>
              <a:spcPts val="0"/>
            </a:spcAft>
          </a:pPr>
          <a:r>
            <a:rPr lang="en-US" b="1" dirty="0"/>
            <a:t>DOE (Energy) </a:t>
          </a:r>
        </a:p>
        <a:p>
          <a:pPr>
            <a:spcAft>
              <a:spcPts val="0"/>
            </a:spcAft>
          </a:pPr>
          <a:r>
            <a:rPr lang="en-US" b="1" dirty="0"/>
            <a:t>EPAS</a:t>
          </a:r>
        </a:p>
        <a:p>
          <a:pPr>
            <a:spcAft>
              <a:spcPts val="0"/>
            </a:spcAft>
          </a:pPr>
          <a:r>
            <a:rPr lang="en-US" dirty="0">
              <a:solidFill>
                <a:schemeClr val="tx1"/>
              </a:solidFill>
            </a:rPr>
            <a:t>10 CFR Part 217</a:t>
          </a:r>
        </a:p>
      </dgm:t>
    </dgm:pt>
    <dgm:pt modelId="{5A263F32-7460-4B7B-A895-8F36C356ACCD}" type="parTrans" cxnId="{C56A7902-891B-4A33-9C3E-A83F0572D5B2}">
      <dgm:prSet/>
      <dgm:spPr/>
      <dgm:t>
        <a:bodyPr/>
        <a:lstStyle/>
        <a:p>
          <a:endParaRPr lang="en-US"/>
        </a:p>
      </dgm:t>
    </dgm:pt>
    <dgm:pt modelId="{FBCB8B23-3C61-4479-82A3-24C446C4F6F0}" type="sibTrans" cxnId="{C56A7902-891B-4A33-9C3E-A83F0572D5B2}">
      <dgm:prSet/>
      <dgm:spPr/>
      <dgm:t>
        <a:bodyPr/>
        <a:lstStyle/>
        <a:p>
          <a:endParaRPr lang="en-US"/>
        </a:p>
      </dgm:t>
    </dgm:pt>
    <dgm:pt modelId="{A915CCCC-DC12-4266-89E4-02590513F85D}" type="asst">
      <dgm:prSet phldrT="[Text]"/>
      <dgm:spPr/>
      <dgm:t>
        <a:bodyPr/>
        <a:lstStyle/>
        <a:p>
          <a:pPr>
            <a:spcAft>
              <a:spcPts val="0"/>
            </a:spcAft>
          </a:pPr>
          <a:r>
            <a:rPr lang="en-US" b="1" dirty="0"/>
            <a:t>HHS (Health)</a:t>
          </a:r>
        </a:p>
        <a:p>
          <a:pPr>
            <a:spcAft>
              <a:spcPts val="0"/>
            </a:spcAft>
          </a:pPr>
          <a:r>
            <a:rPr lang="en-US" b="1" dirty="0"/>
            <a:t>HRPAS</a:t>
          </a:r>
        </a:p>
        <a:p>
          <a:pPr>
            <a:spcAft>
              <a:spcPts val="0"/>
            </a:spcAft>
          </a:pPr>
          <a:r>
            <a:rPr lang="en-US" dirty="0">
              <a:solidFill>
                <a:schemeClr val="tx1"/>
              </a:solidFill>
            </a:rPr>
            <a:t>45 CFR Part 101</a:t>
          </a:r>
        </a:p>
      </dgm:t>
    </dgm:pt>
    <dgm:pt modelId="{D5B8A828-2B4B-4940-98B6-CEB12E73204D}" type="parTrans" cxnId="{C4738C6D-5605-4B90-BB79-4BC2644AE08E}">
      <dgm:prSet/>
      <dgm:spPr/>
      <dgm:t>
        <a:bodyPr/>
        <a:lstStyle/>
        <a:p>
          <a:endParaRPr lang="en-US"/>
        </a:p>
      </dgm:t>
    </dgm:pt>
    <dgm:pt modelId="{BBCA1317-832E-4E40-89F9-3E00D28A5469}" type="sibTrans" cxnId="{C4738C6D-5605-4B90-BB79-4BC2644AE08E}">
      <dgm:prSet/>
      <dgm:spPr/>
      <dgm:t>
        <a:bodyPr/>
        <a:lstStyle/>
        <a:p>
          <a:endParaRPr lang="en-US"/>
        </a:p>
      </dgm:t>
    </dgm:pt>
    <dgm:pt modelId="{CFF5AB9F-2EDB-419E-A4FD-F99ECA506655}" type="asst">
      <dgm:prSet phldrT="[Text]"/>
      <dgm:spPr/>
      <dgm:t>
        <a:bodyPr/>
        <a:lstStyle/>
        <a:p>
          <a:pPr>
            <a:spcAft>
              <a:spcPts val="0"/>
            </a:spcAft>
          </a:pPr>
          <a:r>
            <a:rPr lang="en-US" b="1" dirty="0"/>
            <a:t>USDA (Food) </a:t>
          </a:r>
        </a:p>
        <a:p>
          <a:pPr>
            <a:spcAft>
              <a:spcPts val="0"/>
            </a:spcAft>
          </a:pPr>
          <a:r>
            <a:rPr lang="en-US" dirty="0"/>
            <a:t>APAS </a:t>
          </a:r>
        </a:p>
        <a:p>
          <a:pPr>
            <a:spcAft>
              <a:spcPts val="0"/>
            </a:spcAft>
          </a:pPr>
          <a:r>
            <a:rPr lang="en-US" dirty="0">
              <a:solidFill>
                <a:schemeClr val="tx1"/>
              </a:solidFill>
            </a:rPr>
            <a:t>7 CFR Part 789</a:t>
          </a:r>
        </a:p>
      </dgm:t>
    </dgm:pt>
    <dgm:pt modelId="{2E3052BA-A030-4FA7-A72E-A8E87046DC47}" type="parTrans" cxnId="{38776D3A-AD55-4F82-B6E5-8058E02F3CA6}">
      <dgm:prSet/>
      <dgm:spPr/>
      <dgm:t>
        <a:bodyPr/>
        <a:lstStyle/>
        <a:p>
          <a:endParaRPr lang="en-US"/>
        </a:p>
      </dgm:t>
    </dgm:pt>
    <dgm:pt modelId="{8885A500-3F45-4A34-8148-C4F0CA32F707}" type="sibTrans" cxnId="{38776D3A-AD55-4F82-B6E5-8058E02F3CA6}">
      <dgm:prSet/>
      <dgm:spPr/>
      <dgm:t>
        <a:bodyPr/>
        <a:lstStyle/>
        <a:p>
          <a:endParaRPr lang="en-US"/>
        </a:p>
      </dgm:t>
    </dgm:pt>
    <dgm:pt modelId="{0E40A884-F652-49D6-B65B-10A1F5A321F7}" type="pres">
      <dgm:prSet presAssocID="{15629F8B-7AA8-4AC6-AFBA-5A4B658497A3}" presName="hierChild1" presStyleCnt="0">
        <dgm:presLayoutVars>
          <dgm:orgChart val="1"/>
          <dgm:chPref val="1"/>
          <dgm:dir/>
          <dgm:animOne val="branch"/>
          <dgm:animLvl val="lvl"/>
          <dgm:resizeHandles/>
        </dgm:presLayoutVars>
      </dgm:prSet>
      <dgm:spPr/>
    </dgm:pt>
    <dgm:pt modelId="{84D23795-3A2C-4292-AA33-E662164F5A54}" type="pres">
      <dgm:prSet presAssocID="{C2ACCB05-CCC7-4E82-8541-D784340EDBC2}" presName="hierRoot1" presStyleCnt="0">
        <dgm:presLayoutVars>
          <dgm:hierBranch val="init"/>
        </dgm:presLayoutVars>
      </dgm:prSet>
      <dgm:spPr/>
    </dgm:pt>
    <dgm:pt modelId="{383324E3-FC1B-42AC-8963-B60AFF66DA24}" type="pres">
      <dgm:prSet presAssocID="{C2ACCB05-CCC7-4E82-8541-D784340EDBC2}" presName="rootComposite1" presStyleCnt="0"/>
      <dgm:spPr/>
    </dgm:pt>
    <dgm:pt modelId="{18B3FEBF-7B44-4D81-96CD-3833B1AC24B4}" type="pres">
      <dgm:prSet presAssocID="{C2ACCB05-CCC7-4E82-8541-D784340EDBC2}" presName="rootText1" presStyleLbl="node0" presStyleIdx="0" presStyleCnt="1" custScaleX="122005">
        <dgm:presLayoutVars>
          <dgm:chPref val="3"/>
        </dgm:presLayoutVars>
      </dgm:prSet>
      <dgm:spPr/>
    </dgm:pt>
    <dgm:pt modelId="{C126EFC9-ADB7-4F3A-B81D-EDC5BCC941D5}" type="pres">
      <dgm:prSet presAssocID="{C2ACCB05-CCC7-4E82-8541-D784340EDBC2}" presName="rootConnector1" presStyleLbl="node1" presStyleIdx="0" presStyleCnt="0"/>
      <dgm:spPr/>
    </dgm:pt>
    <dgm:pt modelId="{48BA5980-F9DE-4977-847B-FEE971FCF8BA}" type="pres">
      <dgm:prSet presAssocID="{C2ACCB05-CCC7-4E82-8541-D784340EDBC2}" presName="hierChild2" presStyleCnt="0"/>
      <dgm:spPr/>
    </dgm:pt>
    <dgm:pt modelId="{BB052B3F-EE86-48F4-B465-801B793015EA}" type="pres">
      <dgm:prSet presAssocID="{C2ACCB05-CCC7-4E82-8541-D784340EDBC2}" presName="hierChild3" presStyleCnt="0"/>
      <dgm:spPr/>
    </dgm:pt>
    <dgm:pt modelId="{53304366-8354-4558-A099-BDB413435EBC}" type="pres">
      <dgm:prSet presAssocID="{1D37A9DA-74FA-41F1-A9E5-129CD1D8BEF4}" presName="Name111" presStyleLbl="parChTrans1D2" presStyleIdx="0" presStyleCnt="6"/>
      <dgm:spPr/>
    </dgm:pt>
    <dgm:pt modelId="{07588195-49A3-43E3-8106-066FBB186D93}" type="pres">
      <dgm:prSet presAssocID="{D1551E9F-AD58-40AF-BBCD-27F29654DFAD}" presName="hierRoot3" presStyleCnt="0">
        <dgm:presLayoutVars>
          <dgm:hierBranch/>
        </dgm:presLayoutVars>
      </dgm:prSet>
      <dgm:spPr/>
    </dgm:pt>
    <dgm:pt modelId="{5BD30923-C60F-452C-ADB6-FBFB30D41071}" type="pres">
      <dgm:prSet presAssocID="{D1551E9F-AD58-40AF-BBCD-27F29654DFAD}" presName="rootComposite3" presStyleCnt="0"/>
      <dgm:spPr/>
    </dgm:pt>
    <dgm:pt modelId="{C822B53B-7D6B-41E7-98B4-C1C39F60BFC5}" type="pres">
      <dgm:prSet presAssocID="{D1551E9F-AD58-40AF-BBCD-27F29654DFAD}" presName="rootText3" presStyleLbl="asst1" presStyleIdx="0" presStyleCnt="6">
        <dgm:presLayoutVars>
          <dgm:chPref val="3"/>
        </dgm:presLayoutVars>
      </dgm:prSet>
      <dgm:spPr/>
    </dgm:pt>
    <dgm:pt modelId="{F1BC8896-26CA-40D2-B5A8-7EFCB8BDF80E}" type="pres">
      <dgm:prSet presAssocID="{D1551E9F-AD58-40AF-BBCD-27F29654DFAD}" presName="rootConnector3" presStyleLbl="asst1" presStyleIdx="0" presStyleCnt="6"/>
      <dgm:spPr/>
    </dgm:pt>
    <dgm:pt modelId="{4FEE97D5-E2A2-46D5-A9DC-AAC2881ECFFF}" type="pres">
      <dgm:prSet presAssocID="{D1551E9F-AD58-40AF-BBCD-27F29654DFAD}" presName="hierChild6" presStyleCnt="0"/>
      <dgm:spPr/>
    </dgm:pt>
    <dgm:pt modelId="{9E3F6778-30CC-46B1-8868-72ACEA98FEB8}" type="pres">
      <dgm:prSet presAssocID="{D1551E9F-AD58-40AF-BBCD-27F29654DFAD}" presName="hierChild7" presStyleCnt="0"/>
      <dgm:spPr/>
    </dgm:pt>
    <dgm:pt modelId="{C5441C72-7581-4CCE-B1EF-DE2F591BE3F9}" type="pres">
      <dgm:prSet presAssocID="{2E3052BA-A030-4FA7-A72E-A8E87046DC47}" presName="Name111" presStyleLbl="parChTrans1D2" presStyleIdx="1" presStyleCnt="6"/>
      <dgm:spPr/>
    </dgm:pt>
    <dgm:pt modelId="{AB584379-2169-4348-B4A4-E77590559B2B}" type="pres">
      <dgm:prSet presAssocID="{CFF5AB9F-2EDB-419E-A4FD-F99ECA506655}" presName="hierRoot3" presStyleCnt="0">
        <dgm:presLayoutVars>
          <dgm:hierBranch val="init"/>
        </dgm:presLayoutVars>
      </dgm:prSet>
      <dgm:spPr/>
    </dgm:pt>
    <dgm:pt modelId="{8E17D308-5F05-44A9-877A-FAD8BC9EB59F}" type="pres">
      <dgm:prSet presAssocID="{CFF5AB9F-2EDB-419E-A4FD-F99ECA506655}" presName="rootComposite3" presStyleCnt="0"/>
      <dgm:spPr/>
    </dgm:pt>
    <dgm:pt modelId="{98D2DC75-D8D2-4761-A0CA-DEB985460062}" type="pres">
      <dgm:prSet presAssocID="{CFF5AB9F-2EDB-419E-A4FD-F99ECA506655}" presName="rootText3" presStyleLbl="asst1" presStyleIdx="1" presStyleCnt="6">
        <dgm:presLayoutVars>
          <dgm:chPref val="3"/>
        </dgm:presLayoutVars>
      </dgm:prSet>
      <dgm:spPr/>
    </dgm:pt>
    <dgm:pt modelId="{659AA523-E1DA-4E77-BCD8-C4EB45E1A8AC}" type="pres">
      <dgm:prSet presAssocID="{CFF5AB9F-2EDB-419E-A4FD-F99ECA506655}" presName="rootConnector3" presStyleLbl="asst1" presStyleIdx="1" presStyleCnt="6"/>
      <dgm:spPr/>
    </dgm:pt>
    <dgm:pt modelId="{F1305F5C-A1B0-408F-B082-4296D21614B3}" type="pres">
      <dgm:prSet presAssocID="{CFF5AB9F-2EDB-419E-A4FD-F99ECA506655}" presName="hierChild6" presStyleCnt="0"/>
      <dgm:spPr/>
    </dgm:pt>
    <dgm:pt modelId="{DFD46716-6753-4524-ACC4-B12BA3F61B37}" type="pres">
      <dgm:prSet presAssocID="{CFF5AB9F-2EDB-419E-A4FD-F99ECA506655}" presName="hierChild7" presStyleCnt="0"/>
      <dgm:spPr/>
    </dgm:pt>
    <dgm:pt modelId="{F651CC3B-1633-442B-8D91-88BD081EF6AC}" type="pres">
      <dgm:prSet presAssocID="{441CA1B9-D8CA-4B5E-B5D3-8CBE23AA74CB}" presName="Name111" presStyleLbl="parChTrans1D2" presStyleIdx="2" presStyleCnt="6"/>
      <dgm:spPr/>
    </dgm:pt>
    <dgm:pt modelId="{81022102-240A-4A3D-8673-B0930F3B0F7D}" type="pres">
      <dgm:prSet presAssocID="{A2AA86E2-8F29-4052-837D-329887A30336}" presName="hierRoot3" presStyleCnt="0">
        <dgm:presLayoutVars>
          <dgm:hierBranch val="init"/>
        </dgm:presLayoutVars>
      </dgm:prSet>
      <dgm:spPr/>
    </dgm:pt>
    <dgm:pt modelId="{E9DD64AD-BE65-4188-B498-4455DEFB8C23}" type="pres">
      <dgm:prSet presAssocID="{A2AA86E2-8F29-4052-837D-329887A30336}" presName="rootComposite3" presStyleCnt="0"/>
      <dgm:spPr/>
    </dgm:pt>
    <dgm:pt modelId="{92357BCC-7E0A-4ED1-B48C-1A231443B78C}" type="pres">
      <dgm:prSet presAssocID="{A2AA86E2-8F29-4052-837D-329887A30336}" presName="rootText3" presStyleLbl="asst1" presStyleIdx="2" presStyleCnt="6">
        <dgm:presLayoutVars>
          <dgm:chPref val="3"/>
        </dgm:presLayoutVars>
      </dgm:prSet>
      <dgm:spPr/>
    </dgm:pt>
    <dgm:pt modelId="{99137681-E788-471F-BB51-C50AB4E3D19E}" type="pres">
      <dgm:prSet presAssocID="{A2AA86E2-8F29-4052-837D-329887A30336}" presName="rootConnector3" presStyleLbl="asst1" presStyleIdx="2" presStyleCnt="6"/>
      <dgm:spPr/>
    </dgm:pt>
    <dgm:pt modelId="{73C0D6CD-C886-405F-8B17-89AFCDBB1154}" type="pres">
      <dgm:prSet presAssocID="{A2AA86E2-8F29-4052-837D-329887A30336}" presName="hierChild6" presStyleCnt="0"/>
      <dgm:spPr/>
    </dgm:pt>
    <dgm:pt modelId="{B9F29648-1E7F-4FBC-BF7A-CD47F1E7D44B}" type="pres">
      <dgm:prSet presAssocID="{A2AA86E2-8F29-4052-837D-329887A30336}" presName="hierChild7" presStyleCnt="0"/>
      <dgm:spPr/>
    </dgm:pt>
    <dgm:pt modelId="{70A81EAE-6D6E-434A-B075-2685FA62FEE6}" type="pres">
      <dgm:prSet presAssocID="{5A263F32-7460-4B7B-A895-8F36C356ACCD}" presName="Name111" presStyleLbl="parChTrans1D2" presStyleIdx="3" presStyleCnt="6"/>
      <dgm:spPr/>
    </dgm:pt>
    <dgm:pt modelId="{38C23E26-3705-4374-BE9E-08F67C4A2BF2}" type="pres">
      <dgm:prSet presAssocID="{E7397903-82D8-4B3B-B8A8-C58F9A12EA3C}" presName="hierRoot3" presStyleCnt="0">
        <dgm:presLayoutVars>
          <dgm:hierBranch val="init"/>
        </dgm:presLayoutVars>
      </dgm:prSet>
      <dgm:spPr/>
    </dgm:pt>
    <dgm:pt modelId="{C33F774A-336F-4BFA-854F-A37F350EA703}" type="pres">
      <dgm:prSet presAssocID="{E7397903-82D8-4B3B-B8A8-C58F9A12EA3C}" presName="rootComposite3" presStyleCnt="0"/>
      <dgm:spPr/>
    </dgm:pt>
    <dgm:pt modelId="{FABEB939-82A9-486E-AFB2-88E2BC730675}" type="pres">
      <dgm:prSet presAssocID="{E7397903-82D8-4B3B-B8A8-C58F9A12EA3C}" presName="rootText3" presStyleLbl="asst1" presStyleIdx="3" presStyleCnt="6">
        <dgm:presLayoutVars>
          <dgm:chPref val="3"/>
        </dgm:presLayoutVars>
      </dgm:prSet>
      <dgm:spPr/>
    </dgm:pt>
    <dgm:pt modelId="{96CFCC59-D383-4082-B961-91C42054D22B}" type="pres">
      <dgm:prSet presAssocID="{E7397903-82D8-4B3B-B8A8-C58F9A12EA3C}" presName="rootConnector3" presStyleLbl="asst1" presStyleIdx="3" presStyleCnt="6"/>
      <dgm:spPr/>
    </dgm:pt>
    <dgm:pt modelId="{37044809-5DE5-4F0B-BD46-EEBD8BA55F2E}" type="pres">
      <dgm:prSet presAssocID="{E7397903-82D8-4B3B-B8A8-C58F9A12EA3C}" presName="hierChild6" presStyleCnt="0"/>
      <dgm:spPr/>
    </dgm:pt>
    <dgm:pt modelId="{0A2BFAAF-E415-45FE-AB40-D2C7271B1E98}" type="pres">
      <dgm:prSet presAssocID="{E7397903-82D8-4B3B-B8A8-C58F9A12EA3C}" presName="hierChild7" presStyleCnt="0"/>
      <dgm:spPr/>
    </dgm:pt>
    <dgm:pt modelId="{F51D48F9-42C0-4CD7-BEB3-5D0F2BEB8404}" type="pres">
      <dgm:prSet presAssocID="{D5B8A828-2B4B-4940-98B6-CEB12E73204D}" presName="Name111" presStyleLbl="parChTrans1D2" presStyleIdx="4" presStyleCnt="6"/>
      <dgm:spPr/>
    </dgm:pt>
    <dgm:pt modelId="{191ACA1B-8687-437D-9D9E-B10CBC44128A}" type="pres">
      <dgm:prSet presAssocID="{A915CCCC-DC12-4266-89E4-02590513F85D}" presName="hierRoot3" presStyleCnt="0">
        <dgm:presLayoutVars>
          <dgm:hierBranch val="init"/>
        </dgm:presLayoutVars>
      </dgm:prSet>
      <dgm:spPr/>
    </dgm:pt>
    <dgm:pt modelId="{527DC77D-F4C0-4DD8-8F49-C5C85A847BA8}" type="pres">
      <dgm:prSet presAssocID="{A915CCCC-DC12-4266-89E4-02590513F85D}" presName="rootComposite3" presStyleCnt="0"/>
      <dgm:spPr/>
    </dgm:pt>
    <dgm:pt modelId="{1BF90E6A-64A6-4089-9C79-4C72C365DD27}" type="pres">
      <dgm:prSet presAssocID="{A915CCCC-DC12-4266-89E4-02590513F85D}" presName="rootText3" presStyleLbl="asst1" presStyleIdx="4" presStyleCnt="6">
        <dgm:presLayoutVars>
          <dgm:chPref val="3"/>
        </dgm:presLayoutVars>
      </dgm:prSet>
      <dgm:spPr/>
    </dgm:pt>
    <dgm:pt modelId="{98468A99-C1A1-4AB0-8C01-BBDD45ED11CE}" type="pres">
      <dgm:prSet presAssocID="{A915CCCC-DC12-4266-89E4-02590513F85D}" presName="rootConnector3" presStyleLbl="asst1" presStyleIdx="4" presStyleCnt="6"/>
      <dgm:spPr/>
    </dgm:pt>
    <dgm:pt modelId="{7826855C-6580-4D59-ADB4-442DA40E29B6}" type="pres">
      <dgm:prSet presAssocID="{A915CCCC-DC12-4266-89E4-02590513F85D}" presName="hierChild6" presStyleCnt="0"/>
      <dgm:spPr/>
    </dgm:pt>
    <dgm:pt modelId="{066636BB-691B-4AE2-9D85-A8582851A332}" type="pres">
      <dgm:prSet presAssocID="{A915CCCC-DC12-4266-89E4-02590513F85D}" presName="hierChild7" presStyleCnt="0"/>
      <dgm:spPr/>
    </dgm:pt>
    <dgm:pt modelId="{17569E22-D941-4DBF-B0D0-45D34F00D1AC}" type="pres">
      <dgm:prSet presAssocID="{C87C7538-9CC5-42DD-8F5B-324608C501EB}" presName="Name111" presStyleLbl="parChTrans1D2" presStyleIdx="5" presStyleCnt="6"/>
      <dgm:spPr/>
    </dgm:pt>
    <dgm:pt modelId="{5DCB3BB9-C20C-49C5-8ECB-526F0CEA9C3F}" type="pres">
      <dgm:prSet presAssocID="{DD39FC62-0168-4C47-8849-5EDEB15C05E5}" presName="hierRoot3" presStyleCnt="0">
        <dgm:presLayoutVars>
          <dgm:hierBranch val="init"/>
        </dgm:presLayoutVars>
      </dgm:prSet>
      <dgm:spPr/>
    </dgm:pt>
    <dgm:pt modelId="{C980192E-9C12-405F-837E-42C23A154101}" type="pres">
      <dgm:prSet presAssocID="{DD39FC62-0168-4C47-8849-5EDEB15C05E5}" presName="rootComposite3" presStyleCnt="0"/>
      <dgm:spPr/>
    </dgm:pt>
    <dgm:pt modelId="{0818500E-D872-46CB-9239-442449240112}" type="pres">
      <dgm:prSet presAssocID="{DD39FC62-0168-4C47-8849-5EDEB15C05E5}" presName="rootText3" presStyleLbl="asst1" presStyleIdx="5" presStyleCnt="6">
        <dgm:presLayoutVars>
          <dgm:chPref val="3"/>
        </dgm:presLayoutVars>
      </dgm:prSet>
      <dgm:spPr/>
    </dgm:pt>
    <dgm:pt modelId="{DF8B9A5B-54D8-4406-802C-6D4ACDDD39E7}" type="pres">
      <dgm:prSet presAssocID="{DD39FC62-0168-4C47-8849-5EDEB15C05E5}" presName="rootConnector3" presStyleLbl="asst1" presStyleIdx="5" presStyleCnt="6"/>
      <dgm:spPr/>
    </dgm:pt>
    <dgm:pt modelId="{E8B22E4B-18E1-4E42-9D22-821863AADCB1}" type="pres">
      <dgm:prSet presAssocID="{DD39FC62-0168-4C47-8849-5EDEB15C05E5}" presName="hierChild6" presStyleCnt="0"/>
      <dgm:spPr/>
    </dgm:pt>
    <dgm:pt modelId="{D3ABC7CC-ABF1-4958-93A8-1D1E8E42E32B}" type="pres">
      <dgm:prSet presAssocID="{DD39FC62-0168-4C47-8849-5EDEB15C05E5}" presName="hierChild7" presStyleCnt="0"/>
      <dgm:spPr/>
    </dgm:pt>
  </dgm:ptLst>
  <dgm:cxnLst>
    <dgm:cxn modelId="{C56A7902-891B-4A33-9C3E-A83F0572D5B2}" srcId="{C2ACCB05-CCC7-4E82-8541-D784340EDBC2}" destId="{E7397903-82D8-4B3B-B8A8-C58F9A12EA3C}" srcOrd="3" destOrd="0" parTransId="{5A263F32-7460-4B7B-A895-8F36C356ACCD}" sibTransId="{FBCB8B23-3C61-4479-82A3-24C446C4F6F0}"/>
    <dgm:cxn modelId="{E5F3D70C-ACB7-4EA8-8670-3EFF7B55097F}" type="presOf" srcId="{D1551E9F-AD58-40AF-BBCD-27F29654DFAD}" destId="{F1BC8896-26CA-40D2-B5A8-7EFCB8BDF80E}" srcOrd="1" destOrd="0" presId="urn:microsoft.com/office/officeart/2005/8/layout/orgChart1"/>
    <dgm:cxn modelId="{8F8B3F18-9B00-43D0-87E6-F20D1F14C39A}" type="presOf" srcId="{D5B8A828-2B4B-4940-98B6-CEB12E73204D}" destId="{F51D48F9-42C0-4CD7-BEB3-5D0F2BEB8404}" srcOrd="0" destOrd="0" presId="urn:microsoft.com/office/officeart/2005/8/layout/orgChart1"/>
    <dgm:cxn modelId="{CBF5E030-FEEE-4240-9E45-7D4141749740}" type="presOf" srcId="{5A263F32-7460-4B7B-A895-8F36C356ACCD}" destId="{70A81EAE-6D6E-434A-B075-2685FA62FEE6}" srcOrd="0" destOrd="0" presId="urn:microsoft.com/office/officeart/2005/8/layout/orgChart1"/>
    <dgm:cxn modelId="{38776D3A-AD55-4F82-B6E5-8058E02F3CA6}" srcId="{C2ACCB05-CCC7-4E82-8541-D784340EDBC2}" destId="{CFF5AB9F-2EDB-419E-A4FD-F99ECA506655}" srcOrd="1" destOrd="0" parTransId="{2E3052BA-A030-4FA7-A72E-A8E87046DC47}" sibTransId="{8885A500-3F45-4A34-8148-C4F0CA32F707}"/>
    <dgm:cxn modelId="{55211240-F928-4608-A08B-4A1817C3B29E}" srcId="{C2ACCB05-CCC7-4E82-8541-D784340EDBC2}" destId="{D1551E9F-AD58-40AF-BBCD-27F29654DFAD}" srcOrd="0" destOrd="0" parTransId="{1D37A9DA-74FA-41F1-A9E5-129CD1D8BEF4}" sibTransId="{B172512C-8067-4AAC-930C-04834E0471A4}"/>
    <dgm:cxn modelId="{55CA5565-722B-4476-AC75-EA01A127F723}" type="presOf" srcId="{C87C7538-9CC5-42DD-8F5B-324608C501EB}" destId="{17569E22-D941-4DBF-B0D0-45D34F00D1AC}" srcOrd="0" destOrd="0" presId="urn:microsoft.com/office/officeart/2005/8/layout/orgChart1"/>
    <dgm:cxn modelId="{12206449-15C9-418E-8DDC-5686DA79FDFB}" type="presOf" srcId="{A915CCCC-DC12-4266-89E4-02590513F85D}" destId="{1BF90E6A-64A6-4089-9C79-4C72C365DD27}" srcOrd="0" destOrd="0" presId="urn:microsoft.com/office/officeart/2005/8/layout/orgChart1"/>
    <dgm:cxn modelId="{2071ED4B-6129-467F-B684-9C773D7A2CAA}" type="presOf" srcId="{C2ACCB05-CCC7-4E82-8541-D784340EDBC2}" destId="{18B3FEBF-7B44-4D81-96CD-3833B1AC24B4}" srcOrd="0" destOrd="0" presId="urn:microsoft.com/office/officeart/2005/8/layout/orgChart1"/>
    <dgm:cxn modelId="{276C876D-2DA5-4547-86E3-E48E1C48EF0C}" type="presOf" srcId="{2E3052BA-A030-4FA7-A72E-A8E87046DC47}" destId="{C5441C72-7581-4CCE-B1EF-DE2F591BE3F9}" srcOrd="0" destOrd="0" presId="urn:microsoft.com/office/officeart/2005/8/layout/orgChart1"/>
    <dgm:cxn modelId="{C4738C6D-5605-4B90-BB79-4BC2644AE08E}" srcId="{C2ACCB05-CCC7-4E82-8541-D784340EDBC2}" destId="{A915CCCC-DC12-4266-89E4-02590513F85D}" srcOrd="4" destOrd="0" parTransId="{D5B8A828-2B4B-4940-98B6-CEB12E73204D}" sibTransId="{BBCA1317-832E-4E40-89F9-3E00D28A5469}"/>
    <dgm:cxn modelId="{B4E8EC50-61E0-45CE-91B9-9940BA0438CB}" type="presOf" srcId="{E7397903-82D8-4B3B-B8A8-C58F9A12EA3C}" destId="{FABEB939-82A9-486E-AFB2-88E2BC730675}" srcOrd="0" destOrd="0" presId="urn:microsoft.com/office/officeart/2005/8/layout/orgChart1"/>
    <dgm:cxn modelId="{A4B32777-DBCA-466B-A96B-AAA8BE70C8A8}" type="presOf" srcId="{DD39FC62-0168-4C47-8849-5EDEB15C05E5}" destId="{0818500E-D872-46CB-9239-442449240112}" srcOrd="0" destOrd="0" presId="urn:microsoft.com/office/officeart/2005/8/layout/orgChart1"/>
    <dgm:cxn modelId="{28CEAF7D-C7FC-4D15-ABCE-47871FECBCA5}" type="presOf" srcId="{D1551E9F-AD58-40AF-BBCD-27F29654DFAD}" destId="{C822B53B-7D6B-41E7-98B4-C1C39F60BFC5}" srcOrd="0" destOrd="0" presId="urn:microsoft.com/office/officeart/2005/8/layout/orgChart1"/>
    <dgm:cxn modelId="{F6985683-F723-48C4-92D0-EDEDDA5D56A7}" type="presOf" srcId="{E7397903-82D8-4B3B-B8A8-C58F9A12EA3C}" destId="{96CFCC59-D383-4082-B961-91C42054D22B}" srcOrd="1" destOrd="0" presId="urn:microsoft.com/office/officeart/2005/8/layout/orgChart1"/>
    <dgm:cxn modelId="{D7DC4498-9990-4B3E-B585-7AE1E753963E}" type="presOf" srcId="{DD39FC62-0168-4C47-8849-5EDEB15C05E5}" destId="{DF8B9A5B-54D8-4406-802C-6D4ACDDD39E7}" srcOrd="1" destOrd="0" presId="urn:microsoft.com/office/officeart/2005/8/layout/orgChart1"/>
    <dgm:cxn modelId="{E05C9DA1-BB35-40D1-8EA2-3C901ADF5975}" type="presOf" srcId="{A2AA86E2-8F29-4052-837D-329887A30336}" destId="{92357BCC-7E0A-4ED1-B48C-1A231443B78C}" srcOrd="0" destOrd="0" presId="urn:microsoft.com/office/officeart/2005/8/layout/orgChart1"/>
    <dgm:cxn modelId="{FF2C5BA3-398E-4370-A8FF-56465BAB4667}" type="presOf" srcId="{1D37A9DA-74FA-41F1-A9E5-129CD1D8BEF4}" destId="{53304366-8354-4558-A099-BDB413435EBC}" srcOrd="0" destOrd="0" presId="urn:microsoft.com/office/officeart/2005/8/layout/orgChart1"/>
    <dgm:cxn modelId="{4EFAB1AA-F150-4E00-9556-061480C00FFD}" type="presOf" srcId="{15629F8B-7AA8-4AC6-AFBA-5A4B658497A3}" destId="{0E40A884-F652-49D6-B65B-10A1F5A321F7}" srcOrd="0" destOrd="0" presId="urn:microsoft.com/office/officeart/2005/8/layout/orgChart1"/>
    <dgm:cxn modelId="{E17F72B2-5002-4828-AAF0-615AE4622D42}" srcId="{C2ACCB05-CCC7-4E82-8541-D784340EDBC2}" destId="{DD39FC62-0168-4C47-8849-5EDEB15C05E5}" srcOrd="5" destOrd="0" parTransId="{C87C7538-9CC5-42DD-8F5B-324608C501EB}" sibTransId="{0B4D8522-22CF-4066-8CF8-457B60AA84AC}"/>
    <dgm:cxn modelId="{120E85BD-223A-41BB-AFED-DBD45100C475}" type="presOf" srcId="{C2ACCB05-CCC7-4E82-8541-D784340EDBC2}" destId="{C126EFC9-ADB7-4F3A-B81D-EDC5BCC941D5}" srcOrd="1" destOrd="0" presId="urn:microsoft.com/office/officeart/2005/8/layout/orgChart1"/>
    <dgm:cxn modelId="{6FC797C2-9A87-4F4D-9CA4-54B1746622F6}" srcId="{C2ACCB05-CCC7-4E82-8541-D784340EDBC2}" destId="{A2AA86E2-8F29-4052-837D-329887A30336}" srcOrd="2" destOrd="0" parTransId="{441CA1B9-D8CA-4B5E-B5D3-8CBE23AA74CB}" sibTransId="{3374B61E-6119-4DF7-ABB5-98B1509DC353}"/>
    <dgm:cxn modelId="{0E540DCD-A8F0-4492-AB6C-5D5CD6AA6FBC}" type="presOf" srcId="{441CA1B9-D8CA-4B5E-B5D3-8CBE23AA74CB}" destId="{F651CC3B-1633-442B-8D91-88BD081EF6AC}" srcOrd="0" destOrd="0" presId="urn:microsoft.com/office/officeart/2005/8/layout/orgChart1"/>
    <dgm:cxn modelId="{929B5BD6-2C61-4E12-87DC-6B75B6DCBB2C}" srcId="{15629F8B-7AA8-4AC6-AFBA-5A4B658497A3}" destId="{C2ACCB05-CCC7-4E82-8541-D784340EDBC2}" srcOrd="0" destOrd="0" parTransId="{B18BECE2-CCF6-4952-9CB9-E6935A67C208}" sibTransId="{4276E67A-0B8B-4131-8280-0E8E351F86B2}"/>
    <dgm:cxn modelId="{5686F5E5-C8CF-40D8-B1FA-428A44C589E4}" type="presOf" srcId="{A2AA86E2-8F29-4052-837D-329887A30336}" destId="{99137681-E788-471F-BB51-C50AB4E3D19E}" srcOrd="1" destOrd="0" presId="urn:microsoft.com/office/officeart/2005/8/layout/orgChart1"/>
    <dgm:cxn modelId="{650037EF-3E3D-4B5E-BE7C-EC7FC6B01C82}" type="presOf" srcId="{A915CCCC-DC12-4266-89E4-02590513F85D}" destId="{98468A99-C1A1-4AB0-8C01-BBDD45ED11CE}" srcOrd="1" destOrd="0" presId="urn:microsoft.com/office/officeart/2005/8/layout/orgChart1"/>
    <dgm:cxn modelId="{A797E5F5-639D-40A6-8AEE-73127C10A1E5}" type="presOf" srcId="{CFF5AB9F-2EDB-419E-A4FD-F99ECA506655}" destId="{659AA523-E1DA-4E77-BCD8-C4EB45E1A8AC}" srcOrd="1" destOrd="0" presId="urn:microsoft.com/office/officeart/2005/8/layout/orgChart1"/>
    <dgm:cxn modelId="{CAF913F9-1EDF-4668-9541-7CA7A2456624}" type="presOf" srcId="{CFF5AB9F-2EDB-419E-A4FD-F99ECA506655}" destId="{98D2DC75-D8D2-4761-A0CA-DEB985460062}" srcOrd="0" destOrd="0" presId="urn:microsoft.com/office/officeart/2005/8/layout/orgChart1"/>
    <dgm:cxn modelId="{A27890FC-7892-4A30-A551-AF391C2EE5CE}" type="presParOf" srcId="{0E40A884-F652-49D6-B65B-10A1F5A321F7}" destId="{84D23795-3A2C-4292-AA33-E662164F5A54}" srcOrd="0" destOrd="0" presId="urn:microsoft.com/office/officeart/2005/8/layout/orgChart1"/>
    <dgm:cxn modelId="{6B6354BD-27A4-4AA2-9A0F-20D2B2DAB18D}" type="presParOf" srcId="{84D23795-3A2C-4292-AA33-E662164F5A54}" destId="{383324E3-FC1B-42AC-8963-B60AFF66DA24}" srcOrd="0" destOrd="0" presId="urn:microsoft.com/office/officeart/2005/8/layout/orgChart1"/>
    <dgm:cxn modelId="{7DC513FF-DFA9-4C4C-BB29-3C8D5E6B98C2}" type="presParOf" srcId="{383324E3-FC1B-42AC-8963-B60AFF66DA24}" destId="{18B3FEBF-7B44-4D81-96CD-3833B1AC24B4}" srcOrd="0" destOrd="0" presId="urn:microsoft.com/office/officeart/2005/8/layout/orgChart1"/>
    <dgm:cxn modelId="{857EEB58-B104-48A0-B0A0-F0645A16484C}" type="presParOf" srcId="{383324E3-FC1B-42AC-8963-B60AFF66DA24}" destId="{C126EFC9-ADB7-4F3A-B81D-EDC5BCC941D5}" srcOrd="1" destOrd="0" presId="urn:microsoft.com/office/officeart/2005/8/layout/orgChart1"/>
    <dgm:cxn modelId="{4E7E4239-D335-4449-8533-F1A5A9E6577F}" type="presParOf" srcId="{84D23795-3A2C-4292-AA33-E662164F5A54}" destId="{48BA5980-F9DE-4977-847B-FEE971FCF8BA}" srcOrd="1" destOrd="0" presId="urn:microsoft.com/office/officeart/2005/8/layout/orgChart1"/>
    <dgm:cxn modelId="{FC6DF774-87EA-4506-AD50-52E85794CF6E}" type="presParOf" srcId="{84D23795-3A2C-4292-AA33-E662164F5A54}" destId="{BB052B3F-EE86-48F4-B465-801B793015EA}" srcOrd="2" destOrd="0" presId="urn:microsoft.com/office/officeart/2005/8/layout/orgChart1"/>
    <dgm:cxn modelId="{65015F52-8F77-479C-B63E-30736F6B3B31}" type="presParOf" srcId="{BB052B3F-EE86-48F4-B465-801B793015EA}" destId="{53304366-8354-4558-A099-BDB413435EBC}" srcOrd="0" destOrd="0" presId="urn:microsoft.com/office/officeart/2005/8/layout/orgChart1"/>
    <dgm:cxn modelId="{3B93AE64-CAA8-4F9A-9E5C-740F017257B5}" type="presParOf" srcId="{BB052B3F-EE86-48F4-B465-801B793015EA}" destId="{07588195-49A3-43E3-8106-066FBB186D93}" srcOrd="1" destOrd="0" presId="urn:microsoft.com/office/officeart/2005/8/layout/orgChart1"/>
    <dgm:cxn modelId="{C14CE79A-D978-4B7E-A4F5-881A0685D376}" type="presParOf" srcId="{07588195-49A3-43E3-8106-066FBB186D93}" destId="{5BD30923-C60F-452C-ADB6-FBFB30D41071}" srcOrd="0" destOrd="0" presId="urn:microsoft.com/office/officeart/2005/8/layout/orgChart1"/>
    <dgm:cxn modelId="{AF3DCCE2-EC1E-49E2-8C2A-C9AA2D778F4C}" type="presParOf" srcId="{5BD30923-C60F-452C-ADB6-FBFB30D41071}" destId="{C822B53B-7D6B-41E7-98B4-C1C39F60BFC5}" srcOrd="0" destOrd="0" presId="urn:microsoft.com/office/officeart/2005/8/layout/orgChart1"/>
    <dgm:cxn modelId="{8E2C74A4-5773-403A-865B-B9930D449635}" type="presParOf" srcId="{5BD30923-C60F-452C-ADB6-FBFB30D41071}" destId="{F1BC8896-26CA-40D2-B5A8-7EFCB8BDF80E}" srcOrd="1" destOrd="0" presId="urn:microsoft.com/office/officeart/2005/8/layout/orgChart1"/>
    <dgm:cxn modelId="{E064F1FF-3BE8-4AF1-ADF1-0CB7C6C96797}" type="presParOf" srcId="{07588195-49A3-43E3-8106-066FBB186D93}" destId="{4FEE97D5-E2A2-46D5-A9DC-AAC2881ECFFF}" srcOrd="1" destOrd="0" presId="urn:microsoft.com/office/officeart/2005/8/layout/orgChart1"/>
    <dgm:cxn modelId="{46FE97F5-B327-4D9A-93E7-31B5FA2CBE4D}" type="presParOf" srcId="{07588195-49A3-43E3-8106-066FBB186D93}" destId="{9E3F6778-30CC-46B1-8868-72ACEA98FEB8}" srcOrd="2" destOrd="0" presId="urn:microsoft.com/office/officeart/2005/8/layout/orgChart1"/>
    <dgm:cxn modelId="{B662964E-18A4-433F-8F88-DC9EC1358AFA}" type="presParOf" srcId="{BB052B3F-EE86-48F4-B465-801B793015EA}" destId="{C5441C72-7581-4CCE-B1EF-DE2F591BE3F9}" srcOrd="2" destOrd="0" presId="urn:microsoft.com/office/officeart/2005/8/layout/orgChart1"/>
    <dgm:cxn modelId="{80600AE0-04F6-4C50-BE07-49A6ECC3E4FD}" type="presParOf" srcId="{BB052B3F-EE86-48F4-B465-801B793015EA}" destId="{AB584379-2169-4348-B4A4-E77590559B2B}" srcOrd="3" destOrd="0" presId="urn:microsoft.com/office/officeart/2005/8/layout/orgChart1"/>
    <dgm:cxn modelId="{57943F7A-9440-4D85-9158-F4AAD0DECEF8}" type="presParOf" srcId="{AB584379-2169-4348-B4A4-E77590559B2B}" destId="{8E17D308-5F05-44A9-877A-FAD8BC9EB59F}" srcOrd="0" destOrd="0" presId="urn:microsoft.com/office/officeart/2005/8/layout/orgChart1"/>
    <dgm:cxn modelId="{050B6908-C599-4068-908C-6499FEAD565C}" type="presParOf" srcId="{8E17D308-5F05-44A9-877A-FAD8BC9EB59F}" destId="{98D2DC75-D8D2-4761-A0CA-DEB985460062}" srcOrd="0" destOrd="0" presId="urn:microsoft.com/office/officeart/2005/8/layout/orgChart1"/>
    <dgm:cxn modelId="{7FB34472-E6BB-4900-94AF-B95F0E0CA35B}" type="presParOf" srcId="{8E17D308-5F05-44A9-877A-FAD8BC9EB59F}" destId="{659AA523-E1DA-4E77-BCD8-C4EB45E1A8AC}" srcOrd="1" destOrd="0" presId="urn:microsoft.com/office/officeart/2005/8/layout/orgChart1"/>
    <dgm:cxn modelId="{221DF508-CC95-411D-B3E0-2063F9D8686C}" type="presParOf" srcId="{AB584379-2169-4348-B4A4-E77590559B2B}" destId="{F1305F5C-A1B0-408F-B082-4296D21614B3}" srcOrd="1" destOrd="0" presId="urn:microsoft.com/office/officeart/2005/8/layout/orgChart1"/>
    <dgm:cxn modelId="{5549E54D-A10B-4AF2-A7FD-0E901E314386}" type="presParOf" srcId="{AB584379-2169-4348-B4A4-E77590559B2B}" destId="{DFD46716-6753-4524-ACC4-B12BA3F61B37}" srcOrd="2" destOrd="0" presId="urn:microsoft.com/office/officeart/2005/8/layout/orgChart1"/>
    <dgm:cxn modelId="{61F8AB74-137D-410B-9388-44711B5ACA03}" type="presParOf" srcId="{BB052B3F-EE86-48F4-B465-801B793015EA}" destId="{F651CC3B-1633-442B-8D91-88BD081EF6AC}" srcOrd="4" destOrd="0" presId="urn:microsoft.com/office/officeart/2005/8/layout/orgChart1"/>
    <dgm:cxn modelId="{7FB18A0E-CCD4-493C-9D5D-AEF88B60A1B1}" type="presParOf" srcId="{BB052B3F-EE86-48F4-B465-801B793015EA}" destId="{81022102-240A-4A3D-8673-B0930F3B0F7D}" srcOrd="5" destOrd="0" presId="urn:microsoft.com/office/officeart/2005/8/layout/orgChart1"/>
    <dgm:cxn modelId="{770B60F5-CCE3-400E-B7D6-A7559FA43D28}" type="presParOf" srcId="{81022102-240A-4A3D-8673-B0930F3B0F7D}" destId="{E9DD64AD-BE65-4188-B498-4455DEFB8C23}" srcOrd="0" destOrd="0" presId="urn:microsoft.com/office/officeart/2005/8/layout/orgChart1"/>
    <dgm:cxn modelId="{65AD78EF-0A43-428B-989E-D07B190CF384}" type="presParOf" srcId="{E9DD64AD-BE65-4188-B498-4455DEFB8C23}" destId="{92357BCC-7E0A-4ED1-B48C-1A231443B78C}" srcOrd="0" destOrd="0" presId="urn:microsoft.com/office/officeart/2005/8/layout/orgChart1"/>
    <dgm:cxn modelId="{F3DD046A-3DCD-4D1A-8748-931ACA5E16B2}" type="presParOf" srcId="{E9DD64AD-BE65-4188-B498-4455DEFB8C23}" destId="{99137681-E788-471F-BB51-C50AB4E3D19E}" srcOrd="1" destOrd="0" presId="urn:microsoft.com/office/officeart/2005/8/layout/orgChart1"/>
    <dgm:cxn modelId="{E7576DE1-6F82-4476-BBF2-DF00749BBC19}" type="presParOf" srcId="{81022102-240A-4A3D-8673-B0930F3B0F7D}" destId="{73C0D6CD-C886-405F-8B17-89AFCDBB1154}" srcOrd="1" destOrd="0" presId="urn:microsoft.com/office/officeart/2005/8/layout/orgChart1"/>
    <dgm:cxn modelId="{898D6B5A-B7D6-4530-BCC7-BB187758C3DA}" type="presParOf" srcId="{81022102-240A-4A3D-8673-B0930F3B0F7D}" destId="{B9F29648-1E7F-4FBC-BF7A-CD47F1E7D44B}" srcOrd="2" destOrd="0" presId="urn:microsoft.com/office/officeart/2005/8/layout/orgChart1"/>
    <dgm:cxn modelId="{6F33CB75-E492-4D36-83FF-0ABB2DB35DFE}" type="presParOf" srcId="{BB052B3F-EE86-48F4-B465-801B793015EA}" destId="{70A81EAE-6D6E-434A-B075-2685FA62FEE6}" srcOrd="6" destOrd="0" presId="urn:microsoft.com/office/officeart/2005/8/layout/orgChart1"/>
    <dgm:cxn modelId="{8789B934-3D03-494F-97AE-9C558A254F9F}" type="presParOf" srcId="{BB052B3F-EE86-48F4-B465-801B793015EA}" destId="{38C23E26-3705-4374-BE9E-08F67C4A2BF2}" srcOrd="7" destOrd="0" presId="urn:microsoft.com/office/officeart/2005/8/layout/orgChart1"/>
    <dgm:cxn modelId="{271D1DD9-E35B-4740-81E8-3BB15EF60C1A}" type="presParOf" srcId="{38C23E26-3705-4374-BE9E-08F67C4A2BF2}" destId="{C33F774A-336F-4BFA-854F-A37F350EA703}" srcOrd="0" destOrd="0" presId="urn:microsoft.com/office/officeart/2005/8/layout/orgChart1"/>
    <dgm:cxn modelId="{3E48FFC4-E0A0-4F0E-A884-2D078DC9AA5D}" type="presParOf" srcId="{C33F774A-336F-4BFA-854F-A37F350EA703}" destId="{FABEB939-82A9-486E-AFB2-88E2BC730675}" srcOrd="0" destOrd="0" presId="urn:microsoft.com/office/officeart/2005/8/layout/orgChart1"/>
    <dgm:cxn modelId="{AEBA47D0-2054-4C98-BC19-4A5FBE49694D}" type="presParOf" srcId="{C33F774A-336F-4BFA-854F-A37F350EA703}" destId="{96CFCC59-D383-4082-B961-91C42054D22B}" srcOrd="1" destOrd="0" presId="urn:microsoft.com/office/officeart/2005/8/layout/orgChart1"/>
    <dgm:cxn modelId="{0DE78A48-4A5D-4CEF-8025-6170E364CEED}" type="presParOf" srcId="{38C23E26-3705-4374-BE9E-08F67C4A2BF2}" destId="{37044809-5DE5-4F0B-BD46-EEBD8BA55F2E}" srcOrd="1" destOrd="0" presId="urn:microsoft.com/office/officeart/2005/8/layout/orgChart1"/>
    <dgm:cxn modelId="{0E9DB563-BBEF-4848-9E27-F0CE2E82901F}" type="presParOf" srcId="{38C23E26-3705-4374-BE9E-08F67C4A2BF2}" destId="{0A2BFAAF-E415-45FE-AB40-D2C7271B1E98}" srcOrd="2" destOrd="0" presId="urn:microsoft.com/office/officeart/2005/8/layout/orgChart1"/>
    <dgm:cxn modelId="{CE76A277-F26C-412B-B71E-52092906FA23}" type="presParOf" srcId="{BB052B3F-EE86-48F4-B465-801B793015EA}" destId="{F51D48F9-42C0-4CD7-BEB3-5D0F2BEB8404}" srcOrd="8" destOrd="0" presId="urn:microsoft.com/office/officeart/2005/8/layout/orgChart1"/>
    <dgm:cxn modelId="{ED64F3A6-91E7-4FAF-BB68-82A85E68578E}" type="presParOf" srcId="{BB052B3F-EE86-48F4-B465-801B793015EA}" destId="{191ACA1B-8687-437D-9D9E-B10CBC44128A}" srcOrd="9" destOrd="0" presId="urn:microsoft.com/office/officeart/2005/8/layout/orgChart1"/>
    <dgm:cxn modelId="{1D250D9D-0A67-4C24-ABD6-CBB44164498F}" type="presParOf" srcId="{191ACA1B-8687-437D-9D9E-B10CBC44128A}" destId="{527DC77D-F4C0-4DD8-8F49-C5C85A847BA8}" srcOrd="0" destOrd="0" presId="urn:microsoft.com/office/officeart/2005/8/layout/orgChart1"/>
    <dgm:cxn modelId="{04922A6A-1EE5-4A3C-9461-368F590CADE0}" type="presParOf" srcId="{527DC77D-F4C0-4DD8-8F49-C5C85A847BA8}" destId="{1BF90E6A-64A6-4089-9C79-4C72C365DD27}" srcOrd="0" destOrd="0" presId="urn:microsoft.com/office/officeart/2005/8/layout/orgChart1"/>
    <dgm:cxn modelId="{3ABBACE0-F4BB-4479-9AC5-AE056DFE5EC8}" type="presParOf" srcId="{527DC77D-F4C0-4DD8-8F49-C5C85A847BA8}" destId="{98468A99-C1A1-4AB0-8C01-BBDD45ED11CE}" srcOrd="1" destOrd="0" presId="urn:microsoft.com/office/officeart/2005/8/layout/orgChart1"/>
    <dgm:cxn modelId="{A72CA351-2C2C-4944-ADF3-20F8CE329D19}" type="presParOf" srcId="{191ACA1B-8687-437D-9D9E-B10CBC44128A}" destId="{7826855C-6580-4D59-ADB4-442DA40E29B6}" srcOrd="1" destOrd="0" presId="urn:microsoft.com/office/officeart/2005/8/layout/orgChart1"/>
    <dgm:cxn modelId="{8A5C73B8-1CD8-49E5-83EC-A0999B2A0CAA}" type="presParOf" srcId="{191ACA1B-8687-437D-9D9E-B10CBC44128A}" destId="{066636BB-691B-4AE2-9D85-A8582851A332}" srcOrd="2" destOrd="0" presId="urn:microsoft.com/office/officeart/2005/8/layout/orgChart1"/>
    <dgm:cxn modelId="{20446053-AB92-41BC-A0F8-D6114C9A1771}" type="presParOf" srcId="{BB052B3F-EE86-48F4-B465-801B793015EA}" destId="{17569E22-D941-4DBF-B0D0-45D34F00D1AC}" srcOrd="10" destOrd="0" presId="urn:microsoft.com/office/officeart/2005/8/layout/orgChart1"/>
    <dgm:cxn modelId="{AD8D4740-1C72-49AF-AAA3-2CED64E42B30}" type="presParOf" srcId="{BB052B3F-EE86-48F4-B465-801B793015EA}" destId="{5DCB3BB9-C20C-49C5-8ECB-526F0CEA9C3F}" srcOrd="11" destOrd="0" presId="urn:microsoft.com/office/officeart/2005/8/layout/orgChart1"/>
    <dgm:cxn modelId="{C7356380-260D-4728-B871-0CE3649F42CA}" type="presParOf" srcId="{5DCB3BB9-C20C-49C5-8ECB-526F0CEA9C3F}" destId="{C980192E-9C12-405F-837E-42C23A154101}" srcOrd="0" destOrd="0" presId="urn:microsoft.com/office/officeart/2005/8/layout/orgChart1"/>
    <dgm:cxn modelId="{9D91CB4D-D0F7-4146-A9A5-20B14DAEEF5B}" type="presParOf" srcId="{C980192E-9C12-405F-837E-42C23A154101}" destId="{0818500E-D872-46CB-9239-442449240112}" srcOrd="0" destOrd="0" presId="urn:microsoft.com/office/officeart/2005/8/layout/orgChart1"/>
    <dgm:cxn modelId="{36E6E278-E102-441A-A18D-E4F59611D9AD}" type="presParOf" srcId="{C980192E-9C12-405F-837E-42C23A154101}" destId="{DF8B9A5B-54D8-4406-802C-6D4ACDDD39E7}" srcOrd="1" destOrd="0" presId="urn:microsoft.com/office/officeart/2005/8/layout/orgChart1"/>
    <dgm:cxn modelId="{2922EE5F-BF96-4C36-A40B-037BEC4AF4BB}" type="presParOf" srcId="{5DCB3BB9-C20C-49C5-8ECB-526F0CEA9C3F}" destId="{E8B22E4B-18E1-4E42-9D22-821863AADCB1}" srcOrd="1" destOrd="0" presId="urn:microsoft.com/office/officeart/2005/8/layout/orgChart1"/>
    <dgm:cxn modelId="{C1D25FE2-5020-4210-A52A-38A74F1CAB15}" type="presParOf" srcId="{5DCB3BB9-C20C-49C5-8ECB-526F0CEA9C3F}" destId="{D3ABC7CC-ABF1-4958-93A8-1D1E8E42E32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AD7C60-318E-4374-BB3D-257BD4718AF9}" type="doc">
      <dgm:prSet loTypeId="urn:microsoft.com/office/officeart/2009/3/layout/HorizontalOrganizationChart" loCatId="hierarchy" qsTypeId="urn:microsoft.com/office/officeart/2005/8/quickstyle/simple1" qsCatId="simple" csTypeId="urn:microsoft.com/office/officeart/2005/8/colors/colorful1" csCatId="colorful" phldr="1"/>
      <dgm:spPr/>
      <dgm:t>
        <a:bodyPr/>
        <a:lstStyle/>
        <a:p>
          <a:endParaRPr lang="en-US"/>
        </a:p>
      </dgm:t>
    </dgm:pt>
    <dgm:pt modelId="{3BCB8991-2226-4108-AA57-7B5841C268F2}">
      <dgm:prSet phldrT="[Text]" custT="1"/>
      <dgm:spPr/>
      <dgm:t>
        <a:bodyPr/>
        <a:lstStyle/>
        <a:p>
          <a:pPr marL="0" algn="ctr">
            <a:lnSpc>
              <a:spcPct val="100000"/>
            </a:lnSpc>
            <a:spcAft>
              <a:spcPts val="0"/>
            </a:spcAft>
          </a:pPr>
          <a:r>
            <a:rPr lang="en-US" sz="2400" dirty="0"/>
            <a:t>DOA1 = (DO) + (A1) &lt;Aircraft&gt;</a:t>
          </a:r>
        </a:p>
      </dgm:t>
    </dgm:pt>
    <dgm:pt modelId="{C1F83F9E-EF11-4A6A-8672-57FD2933AD29}" type="parTrans" cxnId="{0F5AD9E9-10C6-46C2-B012-D6D6CA1EA99B}">
      <dgm:prSet/>
      <dgm:spPr/>
      <dgm:t>
        <a:bodyPr/>
        <a:lstStyle/>
        <a:p>
          <a:endParaRPr lang="en-US"/>
        </a:p>
      </dgm:t>
    </dgm:pt>
    <dgm:pt modelId="{27AAA63E-1521-4908-B47F-7D3BCFAF614A}" type="sibTrans" cxnId="{0F5AD9E9-10C6-46C2-B012-D6D6CA1EA99B}">
      <dgm:prSet/>
      <dgm:spPr/>
      <dgm:t>
        <a:bodyPr/>
        <a:lstStyle/>
        <a:p>
          <a:endParaRPr lang="en-US"/>
        </a:p>
      </dgm:t>
    </dgm:pt>
    <dgm:pt modelId="{81B15DEE-5FEB-4C53-ACB4-64CD10A38C70}">
      <dgm:prSet phldrT="[Text]"/>
      <dgm:spPr/>
      <dgm:t>
        <a:bodyPr/>
        <a:lstStyle/>
        <a:p>
          <a:pPr marL="0" algn="ctr">
            <a:lnSpc>
              <a:spcPct val="100000"/>
            </a:lnSpc>
            <a:spcAft>
              <a:spcPts val="0"/>
            </a:spcAft>
          </a:pPr>
          <a:r>
            <a:rPr lang="en-US" dirty="0"/>
            <a:t>DXA1 = (DX) + (A1) &lt;Aircraft&gt;</a:t>
          </a:r>
        </a:p>
      </dgm:t>
    </dgm:pt>
    <dgm:pt modelId="{4AA592A3-A2F6-4D6A-B2B8-86BED4F66C7A}" type="parTrans" cxnId="{67565D96-CBA0-470D-B3E7-246992AD05A8}">
      <dgm:prSet/>
      <dgm:spPr/>
      <dgm:t>
        <a:bodyPr/>
        <a:lstStyle/>
        <a:p>
          <a:endParaRPr lang="en-US"/>
        </a:p>
      </dgm:t>
    </dgm:pt>
    <dgm:pt modelId="{BD5C4003-515A-4980-90BF-A46364464DAD}" type="sibTrans" cxnId="{67565D96-CBA0-470D-B3E7-246992AD05A8}">
      <dgm:prSet/>
      <dgm:spPr/>
      <dgm:t>
        <a:bodyPr/>
        <a:lstStyle/>
        <a:p>
          <a:endParaRPr lang="en-US"/>
        </a:p>
      </dgm:t>
    </dgm:pt>
    <dgm:pt modelId="{A5197E4D-808C-41A0-A54B-64E1406CF69E}">
      <dgm:prSet phldrT="[Text]"/>
      <dgm:spPr/>
      <dgm:t>
        <a:bodyPr/>
        <a:lstStyle/>
        <a:p>
          <a:pPr algn="ctr"/>
          <a:r>
            <a:rPr lang="en-US" dirty="0"/>
            <a:t>Example</a:t>
          </a:r>
        </a:p>
      </dgm:t>
    </dgm:pt>
    <dgm:pt modelId="{B788467B-1444-4989-B7D2-C310D3BD0056}" type="sibTrans" cxnId="{B66EF952-10EF-41E6-B094-EEF268D0CBD8}">
      <dgm:prSet/>
      <dgm:spPr/>
      <dgm:t>
        <a:bodyPr/>
        <a:lstStyle/>
        <a:p>
          <a:endParaRPr lang="en-US"/>
        </a:p>
      </dgm:t>
    </dgm:pt>
    <dgm:pt modelId="{67667D20-1444-4CD4-8744-BC1619FDBFA7}" type="parTrans" cxnId="{B66EF952-10EF-41E6-B094-EEF268D0CBD8}">
      <dgm:prSet/>
      <dgm:spPr/>
      <dgm:t>
        <a:bodyPr/>
        <a:lstStyle/>
        <a:p>
          <a:endParaRPr lang="en-US"/>
        </a:p>
      </dgm:t>
    </dgm:pt>
    <dgm:pt modelId="{1B546524-D22B-4AB3-97D5-6C63714BFA70}" type="pres">
      <dgm:prSet presAssocID="{4EAD7C60-318E-4374-BB3D-257BD4718AF9}" presName="hierChild1" presStyleCnt="0">
        <dgm:presLayoutVars>
          <dgm:orgChart val="1"/>
          <dgm:chPref val="1"/>
          <dgm:dir/>
          <dgm:animOne val="branch"/>
          <dgm:animLvl val="lvl"/>
          <dgm:resizeHandles/>
        </dgm:presLayoutVars>
      </dgm:prSet>
      <dgm:spPr/>
    </dgm:pt>
    <dgm:pt modelId="{877DA967-1874-4DC4-90A8-02B17F3D852F}" type="pres">
      <dgm:prSet presAssocID="{A5197E4D-808C-41A0-A54B-64E1406CF69E}" presName="hierRoot1" presStyleCnt="0">
        <dgm:presLayoutVars>
          <dgm:hierBranch val="init"/>
        </dgm:presLayoutVars>
      </dgm:prSet>
      <dgm:spPr/>
    </dgm:pt>
    <dgm:pt modelId="{3B431A39-76D5-4F91-BF9E-13FC1F6364A3}" type="pres">
      <dgm:prSet presAssocID="{A5197E4D-808C-41A0-A54B-64E1406CF69E}" presName="rootComposite1" presStyleCnt="0"/>
      <dgm:spPr/>
    </dgm:pt>
    <dgm:pt modelId="{95274A59-5923-44DC-BA88-EED92B1C8E38}" type="pres">
      <dgm:prSet presAssocID="{A5197E4D-808C-41A0-A54B-64E1406CF69E}" presName="rootText1" presStyleLbl="node0" presStyleIdx="0" presStyleCnt="1">
        <dgm:presLayoutVars>
          <dgm:chPref val="3"/>
        </dgm:presLayoutVars>
      </dgm:prSet>
      <dgm:spPr/>
    </dgm:pt>
    <dgm:pt modelId="{ACE6F51E-FE1F-4FDE-858B-8724FFA99EA6}" type="pres">
      <dgm:prSet presAssocID="{A5197E4D-808C-41A0-A54B-64E1406CF69E}" presName="rootConnector1" presStyleLbl="node1" presStyleIdx="0" presStyleCnt="0"/>
      <dgm:spPr/>
    </dgm:pt>
    <dgm:pt modelId="{D40A922F-01BB-4326-A8F5-CAD230C3B8F2}" type="pres">
      <dgm:prSet presAssocID="{A5197E4D-808C-41A0-A54B-64E1406CF69E}" presName="hierChild2" presStyleCnt="0"/>
      <dgm:spPr/>
    </dgm:pt>
    <dgm:pt modelId="{F202BDAB-5253-413B-A760-6F4A9A36164B}" type="pres">
      <dgm:prSet presAssocID="{C1F83F9E-EF11-4A6A-8672-57FD2933AD29}" presName="Name64" presStyleLbl="parChTrans1D2" presStyleIdx="0" presStyleCnt="2"/>
      <dgm:spPr/>
    </dgm:pt>
    <dgm:pt modelId="{3B4C5BE7-421D-4413-8A7D-6205FF4E3D9A}" type="pres">
      <dgm:prSet presAssocID="{3BCB8991-2226-4108-AA57-7B5841C268F2}" presName="hierRoot2" presStyleCnt="0">
        <dgm:presLayoutVars>
          <dgm:hierBranch val="init"/>
        </dgm:presLayoutVars>
      </dgm:prSet>
      <dgm:spPr/>
    </dgm:pt>
    <dgm:pt modelId="{AA5BD4F4-AF3F-4F40-BA85-591A3C86D212}" type="pres">
      <dgm:prSet presAssocID="{3BCB8991-2226-4108-AA57-7B5841C268F2}" presName="rootComposite" presStyleCnt="0"/>
      <dgm:spPr/>
    </dgm:pt>
    <dgm:pt modelId="{20ACFA9E-7717-4617-8F6C-7C6D3E1AA1DF}" type="pres">
      <dgm:prSet presAssocID="{3BCB8991-2226-4108-AA57-7B5841C268F2}" presName="rootText" presStyleLbl="node2" presStyleIdx="0" presStyleCnt="2" custScaleX="199605">
        <dgm:presLayoutVars>
          <dgm:chPref val="3"/>
        </dgm:presLayoutVars>
      </dgm:prSet>
      <dgm:spPr/>
    </dgm:pt>
    <dgm:pt modelId="{6C5DFD21-CDAE-4A83-9B6F-B36C08F66E99}" type="pres">
      <dgm:prSet presAssocID="{3BCB8991-2226-4108-AA57-7B5841C268F2}" presName="rootConnector" presStyleLbl="node2" presStyleIdx="0" presStyleCnt="2"/>
      <dgm:spPr/>
    </dgm:pt>
    <dgm:pt modelId="{110CE37B-9024-4FCE-9790-116F43E1108F}" type="pres">
      <dgm:prSet presAssocID="{3BCB8991-2226-4108-AA57-7B5841C268F2}" presName="hierChild4" presStyleCnt="0"/>
      <dgm:spPr/>
    </dgm:pt>
    <dgm:pt modelId="{8C160B00-0BC7-451E-9AB4-D7F52E0B97DA}" type="pres">
      <dgm:prSet presAssocID="{3BCB8991-2226-4108-AA57-7B5841C268F2}" presName="hierChild5" presStyleCnt="0"/>
      <dgm:spPr/>
    </dgm:pt>
    <dgm:pt modelId="{E6F52326-E037-4897-93BB-FD397D7BB92C}" type="pres">
      <dgm:prSet presAssocID="{4AA592A3-A2F6-4D6A-B2B8-86BED4F66C7A}" presName="Name64" presStyleLbl="parChTrans1D2" presStyleIdx="1" presStyleCnt="2"/>
      <dgm:spPr/>
    </dgm:pt>
    <dgm:pt modelId="{B56D311D-685C-40D2-8F8C-996AC1F6552D}" type="pres">
      <dgm:prSet presAssocID="{81B15DEE-5FEB-4C53-ACB4-64CD10A38C70}" presName="hierRoot2" presStyleCnt="0">
        <dgm:presLayoutVars>
          <dgm:hierBranch val="init"/>
        </dgm:presLayoutVars>
      </dgm:prSet>
      <dgm:spPr/>
    </dgm:pt>
    <dgm:pt modelId="{2698B463-9988-4E30-8BC2-A917127662DE}" type="pres">
      <dgm:prSet presAssocID="{81B15DEE-5FEB-4C53-ACB4-64CD10A38C70}" presName="rootComposite" presStyleCnt="0"/>
      <dgm:spPr/>
    </dgm:pt>
    <dgm:pt modelId="{EBCDDF17-EBCA-4620-89C3-90628445A432}" type="pres">
      <dgm:prSet presAssocID="{81B15DEE-5FEB-4C53-ACB4-64CD10A38C70}" presName="rootText" presStyleLbl="node2" presStyleIdx="1" presStyleCnt="2" custScaleX="199680">
        <dgm:presLayoutVars>
          <dgm:chPref val="3"/>
        </dgm:presLayoutVars>
      </dgm:prSet>
      <dgm:spPr/>
    </dgm:pt>
    <dgm:pt modelId="{EFE4CB71-4708-491B-8D14-8C790959ED14}" type="pres">
      <dgm:prSet presAssocID="{81B15DEE-5FEB-4C53-ACB4-64CD10A38C70}" presName="rootConnector" presStyleLbl="node2" presStyleIdx="1" presStyleCnt="2"/>
      <dgm:spPr/>
    </dgm:pt>
    <dgm:pt modelId="{3A57FF64-0546-4760-93C1-7D22C4318ECF}" type="pres">
      <dgm:prSet presAssocID="{81B15DEE-5FEB-4C53-ACB4-64CD10A38C70}" presName="hierChild4" presStyleCnt="0"/>
      <dgm:spPr/>
    </dgm:pt>
    <dgm:pt modelId="{C5759F5D-3DCA-46B0-95A9-12B52C95E020}" type="pres">
      <dgm:prSet presAssocID="{81B15DEE-5FEB-4C53-ACB4-64CD10A38C70}" presName="hierChild5" presStyleCnt="0"/>
      <dgm:spPr/>
    </dgm:pt>
    <dgm:pt modelId="{4F518917-BB38-4710-B78D-6DB04EDCC193}" type="pres">
      <dgm:prSet presAssocID="{A5197E4D-808C-41A0-A54B-64E1406CF69E}" presName="hierChild3" presStyleCnt="0"/>
      <dgm:spPr/>
    </dgm:pt>
  </dgm:ptLst>
  <dgm:cxnLst>
    <dgm:cxn modelId="{60791D20-A419-4E3B-941B-98B4E6D9E9B5}" type="presOf" srcId="{4AA592A3-A2F6-4D6A-B2B8-86BED4F66C7A}" destId="{E6F52326-E037-4897-93BB-FD397D7BB92C}" srcOrd="0" destOrd="0" presId="urn:microsoft.com/office/officeart/2009/3/layout/HorizontalOrganizationChart"/>
    <dgm:cxn modelId="{3D4EB03D-B63F-4C9E-A44F-8B9B1B62DF48}" type="presOf" srcId="{C1F83F9E-EF11-4A6A-8672-57FD2933AD29}" destId="{F202BDAB-5253-413B-A760-6F4A9A36164B}" srcOrd="0" destOrd="0" presId="urn:microsoft.com/office/officeart/2009/3/layout/HorizontalOrganizationChart"/>
    <dgm:cxn modelId="{B66EF952-10EF-41E6-B094-EEF268D0CBD8}" srcId="{4EAD7C60-318E-4374-BB3D-257BD4718AF9}" destId="{A5197E4D-808C-41A0-A54B-64E1406CF69E}" srcOrd="0" destOrd="0" parTransId="{67667D20-1444-4CD4-8744-BC1619FDBFA7}" sibTransId="{B788467B-1444-4989-B7D2-C310D3BD0056}"/>
    <dgm:cxn modelId="{03D86755-9447-4D8F-9766-EA27ACF61745}" type="presOf" srcId="{3BCB8991-2226-4108-AA57-7B5841C268F2}" destId="{6C5DFD21-CDAE-4A83-9B6F-B36C08F66E99}" srcOrd="1" destOrd="0" presId="urn:microsoft.com/office/officeart/2009/3/layout/HorizontalOrganizationChart"/>
    <dgm:cxn modelId="{AAA52390-25E3-4C35-94F8-49E8E07B912C}" type="presOf" srcId="{81B15DEE-5FEB-4C53-ACB4-64CD10A38C70}" destId="{EBCDDF17-EBCA-4620-89C3-90628445A432}" srcOrd="0" destOrd="0" presId="urn:microsoft.com/office/officeart/2009/3/layout/HorizontalOrganizationChart"/>
    <dgm:cxn modelId="{67565D96-CBA0-470D-B3E7-246992AD05A8}" srcId="{A5197E4D-808C-41A0-A54B-64E1406CF69E}" destId="{81B15DEE-5FEB-4C53-ACB4-64CD10A38C70}" srcOrd="1" destOrd="0" parTransId="{4AA592A3-A2F6-4D6A-B2B8-86BED4F66C7A}" sibTransId="{BD5C4003-515A-4980-90BF-A46364464DAD}"/>
    <dgm:cxn modelId="{35CC6C9A-E5F6-4EAA-B108-3954A46233F1}" type="presOf" srcId="{A5197E4D-808C-41A0-A54B-64E1406CF69E}" destId="{95274A59-5923-44DC-BA88-EED92B1C8E38}" srcOrd="0" destOrd="0" presId="urn:microsoft.com/office/officeart/2009/3/layout/HorizontalOrganizationChart"/>
    <dgm:cxn modelId="{F561E89C-0425-4302-BE57-36DF40F51778}" type="presOf" srcId="{A5197E4D-808C-41A0-A54B-64E1406CF69E}" destId="{ACE6F51E-FE1F-4FDE-858B-8724FFA99EA6}" srcOrd="1" destOrd="0" presId="urn:microsoft.com/office/officeart/2009/3/layout/HorizontalOrganizationChart"/>
    <dgm:cxn modelId="{E83608A7-E15A-4977-B579-62602A237FAB}" type="presOf" srcId="{3BCB8991-2226-4108-AA57-7B5841C268F2}" destId="{20ACFA9E-7717-4617-8F6C-7C6D3E1AA1DF}" srcOrd="0" destOrd="0" presId="urn:microsoft.com/office/officeart/2009/3/layout/HorizontalOrganizationChart"/>
    <dgm:cxn modelId="{D22F2BC5-21B2-4AF0-AAFB-C3834531A44C}" type="presOf" srcId="{81B15DEE-5FEB-4C53-ACB4-64CD10A38C70}" destId="{EFE4CB71-4708-491B-8D14-8C790959ED14}" srcOrd="1" destOrd="0" presId="urn:microsoft.com/office/officeart/2009/3/layout/HorizontalOrganizationChart"/>
    <dgm:cxn modelId="{CA5391CD-284B-425E-AF32-59828759BD35}" type="presOf" srcId="{4EAD7C60-318E-4374-BB3D-257BD4718AF9}" destId="{1B546524-D22B-4AB3-97D5-6C63714BFA70}" srcOrd="0" destOrd="0" presId="urn:microsoft.com/office/officeart/2009/3/layout/HorizontalOrganizationChart"/>
    <dgm:cxn modelId="{0F5AD9E9-10C6-46C2-B012-D6D6CA1EA99B}" srcId="{A5197E4D-808C-41A0-A54B-64E1406CF69E}" destId="{3BCB8991-2226-4108-AA57-7B5841C268F2}" srcOrd="0" destOrd="0" parTransId="{C1F83F9E-EF11-4A6A-8672-57FD2933AD29}" sibTransId="{27AAA63E-1521-4908-B47F-7D3BCFAF614A}"/>
    <dgm:cxn modelId="{44A12948-8919-43E5-A149-CF4045F8F385}" type="presParOf" srcId="{1B546524-D22B-4AB3-97D5-6C63714BFA70}" destId="{877DA967-1874-4DC4-90A8-02B17F3D852F}" srcOrd="0" destOrd="0" presId="urn:microsoft.com/office/officeart/2009/3/layout/HorizontalOrganizationChart"/>
    <dgm:cxn modelId="{06CB6F18-DE06-4E72-8380-09505461EF04}" type="presParOf" srcId="{877DA967-1874-4DC4-90A8-02B17F3D852F}" destId="{3B431A39-76D5-4F91-BF9E-13FC1F6364A3}" srcOrd="0" destOrd="0" presId="urn:microsoft.com/office/officeart/2009/3/layout/HorizontalOrganizationChart"/>
    <dgm:cxn modelId="{1A3233B7-274B-416F-875F-F26AC349C5C6}" type="presParOf" srcId="{3B431A39-76D5-4F91-BF9E-13FC1F6364A3}" destId="{95274A59-5923-44DC-BA88-EED92B1C8E38}" srcOrd="0" destOrd="0" presId="urn:microsoft.com/office/officeart/2009/3/layout/HorizontalOrganizationChart"/>
    <dgm:cxn modelId="{13866E40-EE35-48FA-B880-EF68069D5BFF}" type="presParOf" srcId="{3B431A39-76D5-4F91-BF9E-13FC1F6364A3}" destId="{ACE6F51E-FE1F-4FDE-858B-8724FFA99EA6}" srcOrd="1" destOrd="0" presId="urn:microsoft.com/office/officeart/2009/3/layout/HorizontalOrganizationChart"/>
    <dgm:cxn modelId="{200E0B43-5803-43AB-B276-41981191F89C}" type="presParOf" srcId="{877DA967-1874-4DC4-90A8-02B17F3D852F}" destId="{D40A922F-01BB-4326-A8F5-CAD230C3B8F2}" srcOrd="1" destOrd="0" presId="urn:microsoft.com/office/officeart/2009/3/layout/HorizontalOrganizationChart"/>
    <dgm:cxn modelId="{929D86FA-4764-4517-9600-14A237B0AE30}" type="presParOf" srcId="{D40A922F-01BB-4326-A8F5-CAD230C3B8F2}" destId="{F202BDAB-5253-413B-A760-6F4A9A36164B}" srcOrd="0" destOrd="0" presId="urn:microsoft.com/office/officeart/2009/3/layout/HorizontalOrganizationChart"/>
    <dgm:cxn modelId="{3D073519-5D16-4A5C-86F6-D5BE0E456B50}" type="presParOf" srcId="{D40A922F-01BB-4326-A8F5-CAD230C3B8F2}" destId="{3B4C5BE7-421D-4413-8A7D-6205FF4E3D9A}" srcOrd="1" destOrd="0" presId="urn:microsoft.com/office/officeart/2009/3/layout/HorizontalOrganizationChart"/>
    <dgm:cxn modelId="{E223D82C-88FF-4C91-ACA9-5EFB31817B0E}" type="presParOf" srcId="{3B4C5BE7-421D-4413-8A7D-6205FF4E3D9A}" destId="{AA5BD4F4-AF3F-4F40-BA85-591A3C86D212}" srcOrd="0" destOrd="0" presId="urn:microsoft.com/office/officeart/2009/3/layout/HorizontalOrganizationChart"/>
    <dgm:cxn modelId="{8153B39A-AFDE-48C5-8A4D-351FB5D3EF9C}" type="presParOf" srcId="{AA5BD4F4-AF3F-4F40-BA85-591A3C86D212}" destId="{20ACFA9E-7717-4617-8F6C-7C6D3E1AA1DF}" srcOrd="0" destOrd="0" presId="urn:microsoft.com/office/officeart/2009/3/layout/HorizontalOrganizationChart"/>
    <dgm:cxn modelId="{30C085B8-FD72-4779-B3BE-A137346B0949}" type="presParOf" srcId="{AA5BD4F4-AF3F-4F40-BA85-591A3C86D212}" destId="{6C5DFD21-CDAE-4A83-9B6F-B36C08F66E99}" srcOrd="1" destOrd="0" presId="urn:microsoft.com/office/officeart/2009/3/layout/HorizontalOrganizationChart"/>
    <dgm:cxn modelId="{D2903A2E-91DA-439E-9CD3-0B2A4EE51E64}" type="presParOf" srcId="{3B4C5BE7-421D-4413-8A7D-6205FF4E3D9A}" destId="{110CE37B-9024-4FCE-9790-116F43E1108F}" srcOrd="1" destOrd="0" presId="urn:microsoft.com/office/officeart/2009/3/layout/HorizontalOrganizationChart"/>
    <dgm:cxn modelId="{3E9050AF-A27E-4D80-9839-5731AC51BBEE}" type="presParOf" srcId="{3B4C5BE7-421D-4413-8A7D-6205FF4E3D9A}" destId="{8C160B00-0BC7-451E-9AB4-D7F52E0B97DA}" srcOrd="2" destOrd="0" presId="urn:microsoft.com/office/officeart/2009/3/layout/HorizontalOrganizationChart"/>
    <dgm:cxn modelId="{53E692ED-0688-4B82-84C0-491F0A84ADAF}" type="presParOf" srcId="{D40A922F-01BB-4326-A8F5-CAD230C3B8F2}" destId="{E6F52326-E037-4897-93BB-FD397D7BB92C}" srcOrd="2" destOrd="0" presId="urn:microsoft.com/office/officeart/2009/3/layout/HorizontalOrganizationChart"/>
    <dgm:cxn modelId="{D93BFC3F-5C13-4C89-A140-4A7C1FEA3CDF}" type="presParOf" srcId="{D40A922F-01BB-4326-A8F5-CAD230C3B8F2}" destId="{B56D311D-685C-40D2-8F8C-996AC1F6552D}" srcOrd="3" destOrd="0" presId="urn:microsoft.com/office/officeart/2009/3/layout/HorizontalOrganizationChart"/>
    <dgm:cxn modelId="{DB7DEEC7-1851-4C43-AABA-1A63F70683F6}" type="presParOf" srcId="{B56D311D-685C-40D2-8F8C-996AC1F6552D}" destId="{2698B463-9988-4E30-8BC2-A917127662DE}" srcOrd="0" destOrd="0" presId="urn:microsoft.com/office/officeart/2009/3/layout/HorizontalOrganizationChart"/>
    <dgm:cxn modelId="{29434645-5294-4ADE-ABDD-E325ACC75862}" type="presParOf" srcId="{2698B463-9988-4E30-8BC2-A917127662DE}" destId="{EBCDDF17-EBCA-4620-89C3-90628445A432}" srcOrd="0" destOrd="0" presId="urn:microsoft.com/office/officeart/2009/3/layout/HorizontalOrganizationChart"/>
    <dgm:cxn modelId="{7F77917C-DFF1-4135-AC2A-4530825FD165}" type="presParOf" srcId="{2698B463-9988-4E30-8BC2-A917127662DE}" destId="{EFE4CB71-4708-491B-8D14-8C790959ED14}" srcOrd="1" destOrd="0" presId="urn:microsoft.com/office/officeart/2009/3/layout/HorizontalOrganizationChart"/>
    <dgm:cxn modelId="{087C459B-44EB-40EC-A102-3F6941B6FBE2}" type="presParOf" srcId="{B56D311D-685C-40D2-8F8C-996AC1F6552D}" destId="{3A57FF64-0546-4760-93C1-7D22C4318ECF}" srcOrd="1" destOrd="0" presId="urn:microsoft.com/office/officeart/2009/3/layout/HorizontalOrganizationChart"/>
    <dgm:cxn modelId="{2F86E176-CD46-4030-886E-F7A199D51A89}" type="presParOf" srcId="{B56D311D-685C-40D2-8F8C-996AC1F6552D}" destId="{C5759F5D-3DCA-46B0-95A9-12B52C95E020}" srcOrd="2" destOrd="0" presId="urn:microsoft.com/office/officeart/2009/3/layout/HorizontalOrganizationChart"/>
    <dgm:cxn modelId="{99D6E152-05BE-4492-9349-9C7857102D36}" type="presParOf" srcId="{877DA967-1874-4DC4-90A8-02B17F3D852F}" destId="{4F518917-BB38-4710-B78D-6DB04EDCC193}"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72CBE0-42B5-4171-8E71-32E1B0806426}" type="doc">
      <dgm:prSet loTypeId="urn:microsoft.com/office/officeart/2005/8/layout/hierarchy6" loCatId="hierarchy" qsTypeId="urn:microsoft.com/office/officeart/2005/8/quickstyle/simple1" qsCatId="simple" csTypeId="urn:microsoft.com/office/officeart/2005/8/colors/colorful1" csCatId="colorful" phldr="1"/>
      <dgm:spPr/>
      <dgm:t>
        <a:bodyPr/>
        <a:lstStyle/>
        <a:p>
          <a:endParaRPr lang="en-US"/>
        </a:p>
      </dgm:t>
    </dgm:pt>
    <dgm:pt modelId="{21243650-E8C0-418B-9168-92BC28430FB3}">
      <dgm:prSet phldrT="[Text]"/>
      <dgm:spPr/>
      <dgm:t>
        <a:bodyPr/>
        <a:lstStyle/>
        <a:p>
          <a:r>
            <a:rPr lang="en-US" b="1" dirty="0"/>
            <a:t>Program Approval</a:t>
          </a:r>
        </a:p>
        <a:p>
          <a:r>
            <a:rPr lang="en-US" dirty="0"/>
            <a:t>A program is determined to be necessary or appropriate to promote the national defense.</a:t>
          </a:r>
        </a:p>
      </dgm:t>
    </dgm:pt>
    <dgm:pt modelId="{D13DC1F2-E9C6-453F-AD0D-4F162CBF4FB9}" type="parTrans" cxnId="{38E52EC3-81E1-4F8F-AAF2-C02CC9D838D1}">
      <dgm:prSet/>
      <dgm:spPr/>
      <dgm:t>
        <a:bodyPr/>
        <a:lstStyle/>
        <a:p>
          <a:endParaRPr lang="en-US"/>
        </a:p>
      </dgm:t>
    </dgm:pt>
    <dgm:pt modelId="{67041CAB-B257-4B6A-8B1C-3C65F515BCF3}" type="sibTrans" cxnId="{38E52EC3-81E1-4F8F-AAF2-C02CC9D838D1}">
      <dgm:prSet/>
      <dgm:spPr/>
      <dgm:t>
        <a:bodyPr/>
        <a:lstStyle/>
        <a:p>
          <a:endParaRPr lang="en-US"/>
        </a:p>
      </dgm:t>
    </dgm:pt>
    <dgm:pt modelId="{DD706DC1-8738-4C2D-BE11-74C14FC82992}">
      <dgm:prSet phldrT="[Text]"/>
      <dgm:spPr/>
      <dgm:t>
        <a:bodyPr/>
        <a:lstStyle/>
        <a:p>
          <a:r>
            <a:rPr lang="en-US" b="1" dirty="0"/>
            <a:t>Contract Awarded</a:t>
          </a:r>
        </a:p>
        <a:p>
          <a:r>
            <a:rPr lang="en-US" dirty="0"/>
            <a:t>A DPAS rated order is awarded for the approved program.</a:t>
          </a:r>
        </a:p>
      </dgm:t>
    </dgm:pt>
    <dgm:pt modelId="{E28FD1ED-4425-4782-BC35-B95CFFB33B2A}" type="parTrans" cxnId="{D94114AA-1987-4084-A25D-E3D015212DA5}">
      <dgm:prSet/>
      <dgm:spPr/>
      <dgm:t>
        <a:bodyPr/>
        <a:lstStyle/>
        <a:p>
          <a:endParaRPr lang="en-US"/>
        </a:p>
      </dgm:t>
    </dgm:pt>
    <dgm:pt modelId="{6E365EBF-2129-4AF4-9D94-2F1CCFC4A4E7}" type="sibTrans" cxnId="{D94114AA-1987-4084-A25D-E3D015212DA5}">
      <dgm:prSet/>
      <dgm:spPr/>
      <dgm:t>
        <a:bodyPr/>
        <a:lstStyle/>
        <a:p>
          <a:endParaRPr lang="en-US"/>
        </a:p>
      </dgm:t>
    </dgm:pt>
    <dgm:pt modelId="{AC94082F-79E9-4D69-82C1-3B89CA36A660}">
      <dgm:prSet phldrT="[Text]"/>
      <dgm:spPr/>
      <dgm:t>
        <a:bodyPr/>
        <a:lstStyle/>
        <a:p>
          <a:r>
            <a:rPr lang="en-US" b="1" dirty="0"/>
            <a:t>Prime Contractor</a:t>
          </a:r>
        </a:p>
        <a:p>
          <a:r>
            <a:rPr lang="en-US" dirty="0"/>
            <a:t>The prime contractor receives the DPAS rated order.</a:t>
          </a:r>
        </a:p>
      </dgm:t>
    </dgm:pt>
    <dgm:pt modelId="{80782B2B-7A07-47EA-B922-A0452BA94C73}" type="parTrans" cxnId="{9C74522B-44A8-4FB3-A726-DB44FD3A8D7C}">
      <dgm:prSet/>
      <dgm:spPr/>
      <dgm:t>
        <a:bodyPr/>
        <a:lstStyle/>
        <a:p>
          <a:endParaRPr lang="en-US"/>
        </a:p>
      </dgm:t>
    </dgm:pt>
    <dgm:pt modelId="{9EDD7A47-D074-46A2-8E81-7563037B36DF}" type="sibTrans" cxnId="{9C74522B-44A8-4FB3-A726-DB44FD3A8D7C}">
      <dgm:prSet/>
      <dgm:spPr/>
      <dgm:t>
        <a:bodyPr/>
        <a:lstStyle/>
        <a:p>
          <a:endParaRPr lang="en-US"/>
        </a:p>
      </dgm:t>
    </dgm:pt>
    <dgm:pt modelId="{68496EEB-B503-43C4-B25C-48902BE72A3E}">
      <dgm:prSet phldrT="[Text]"/>
      <dgm:spPr/>
      <dgm:t>
        <a:bodyPr/>
        <a:lstStyle/>
        <a:p>
          <a:pPr algn="l"/>
          <a:r>
            <a:rPr lang="en-US" dirty="0"/>
            <a:t>Three agencies (DOD, DOE, and DHS) make determinations that a program is necessary or appropriate to promote the national defense.</a:t>
          </a:r>
        </a:p>
      </dgm:t>
    </dgm:pt>
    <dgm:pt modelId="{0482D4B8-5A2B-4BA9-A158-41DE96F8C07D}" type="parTrans" cxnId="{ABB2FCB0-9812-4FAC-AA24-3816CCEFCD83}">
      <dgm:prSet/>
      <dgm:spPr/>
      <dgm:t>
        <a:bodyPr/>
        <a:lstStyle/>
        <a:p>
          <a:endParaRPr lang="en-US"/>
        </a:p>
      </dgm:t>
    </dgm:pt>
    <dgm:pt modelId="{8F22B878-1BC7-43AA-93F0-1487F3E40CED}" type="sibTrans" cxnId="{ABB2FCB0-9812-4FAC-AA24-3816CCEFCD83}">
      <dgm:prSet/>
      <dgm:spPr/>
      <dgm:t>
        <a:bodyPr/>
        <a:lstStyle/>
        <a:p>
          <a:endParaRPr lang="en-US"/>
        </a:p>
      </dgm:t>
    </dgm:pt>
    <dgm:pt modelId="{0F430892-6B3B-44CE-9A8F-476492EDD2FF}">
      <dgm:prSet phldrT="[Text]"/>
      <dgm:spPr/>
      <dgm:t>
        <a:bodyPr/>
        <a:lstStyle/>
        <a:p>
          <a:pPr algn="l"/>
          <a:r>
            <a:rPr lang="en-US" dirty="0"/>
            <a:t>A rated order is a prime contract, a subcontract, or a purchase order issued in accordance with the provisions of the DPAS regulation that supports an approved program.    </a:t>
          </a:r>
        </a:p>
      </dgm:t>
    </dgm:pt>
    <dgm:pt modelId="{94E505BD-AD2A-4053-9909-D53F7BB8DAEA}" type="parTrans" cxnId="{CF3A46AE-B3F9-42EA-BA5C-A8A2EB2DCFF4}">
      <dgm:prSet/>
      <dgm:spPr/>
      <dgm:t>
        <a:bodyPr/>
        <a:lstStyle/>
        <a:p>
          <a:endParaRPr lang="en-US"/>
        </a:p>
      </dgm:t>
    </dgm:pt>
    <dgm:pt modelId="{8BFB2087-13D2-4ECB-82AE-DAC106834F8E}" type="sibTrans" cxnId="{CF3A46AE-B3F9-42EA-BA5C-A8A2EB2DCFF4}">
      <dgm:prSet/>
      <dgm:spPr/>
      <dgm:t>
        <a:bodyPr/>
        <a:lstStyle/>
        <a:p>
          <a:endParaRPr lang="en-US"/>
        </a:p>
      </dgm:t>
    </dgm:pt>
    <dgm:pt modelId="{A83DE517-6ED5-48A0-916F-4F714D0C8481}">
      <dgm:prSet/>
      <dgm:spPr/>
      <dgm:t>
        <a:bodyPr/>
        <a:lstStyle/>
        <a:p>
          <a:r>
            <a:rPr lang="en-US" b="1" i="0" dirty="0"/>
            <a:t>Subcontractor 1</a:t>
          </a:r>
        </a:p>
        <a:p>
          <a:r>
            <a:rPr lang="en-US" dirty="0"/>
            <a:t>The prime contractor flows down the DPAS rating to its subcontractors.</a:t>
          </a:r>
        </a:p>
      </dgm:t>
    </dgm:pt>
    <dgm:pt modelId="{09F6D4D5-0BB1-4F1A-BEF8-E42237D4C6AC}" type="parTrans" cxnId="{9C5C6403-948F-4F7E-AF6A-2F0F7658F366}">
      <dgm:prSet/>
      <dgm:spPr/>
      <dgm:t>
        <a:bodyPr/>
        <a:lstStyle/>
        <a:p>
          <a:endParaRPr lang="en-US"/>
        </a:p>
      </dgm:t>
    </dgm:pt>
    <dgm:pt modelId="{00931173-6082-48FB-9906-C6515B1BB9C9}" type="sibTrans" cxnId="{9C5C6403-948F-4F7E-AF6A-2F0F7658F366}">
      <dgm:prSet/>
      <dgm:spPr/>
      <dgm:t>
        <a:bodyPr/>
        <a:lstStyle/>
        <a:p>
          <a:endParaRPr lang="en-US"/>
        </a:p>
      </dgm:t>
    </dgm:pt>
    <dgm:pt modelId="{1267AA80-0B52-4DFD-9B05-C32B3FD01A25}">
      <dgm:prSet/>
      <dgm:spPr/>
      <dgm:t>
        <a:bodyPr/>
        <a:lstStyle/>
        <a:p>
          <a:r>
            <a:rPr lang="en-US" b="1" dirty="0"/>
            <a:t>Subcontractor 2</a:t>
          </a:r>
        </a:p>
        <a:p>
          <a:r>
            <a:rPr lang="en-US" dirty="0"/>
            <a:t>The prime contractor flows down the DPAS rating to its subcontractors.</a:t>
          </a:r>
        </a:p>
      </dgm:t>
    </dgm:pt>
    <dgm:pt modelId="{CEBEDB8C-781F-4867-B4EF-188651A9BA95}" type="parTrans" cxnId="{197C2840-CB22-478E-83AF-84DCCC5466A6}">
      <dgm:prSet/>
      <dgm:spPr/>
      <dgm:t>
        <a:bodyPr/>
        <a:lstStyle/>
        <a:p>
          <a:endParaRPr lang="en-US"/>
        </a:p>
      </dgm:t>
    </dgm:pt>
    <dgm:pt modelId="{C7D21C59-7D5E-4B3C-9F95-557C428E5E74}" type="sibTrans" cxnId="{197C2840-CB22-478E-83AF-84DCCC5466A6}">
      <dgm:prSet/>
      <dgm:spPr/>
      <dgm:t>
        <a:bodyPr/>
        <a:lstStyle/>
        <a:p>
          <a:endParaRPr lang="en-US"/>
        </a:p>
      </dgm:t>
    </dgm:pt>
    <dgm:pt modelId="{CAF52980-40AB-4640-A2FE-E21425B3E204}">
      <dgm:prSet phldrT="[Text]"/>
      <dgm:spPr/>
      <dgm:t>
        <a:bodyPr/>
        <a:lstStyle/>
        <a:p>
          <a:pPr algn="l"/>
          <a:r>
            <a:rPr lang="en-US" dirty="0"/>
            <a:t>Companies who receive rated orders must in turn place rated orders with their suppliers for the items they need to fill the orders.  This continues from contractor to subcontractor to supplier throughout the entire supply chain.</a:t>
          </a:r>
        </a:p>
      </dgm:t>
    </dgm:pt>
    <dgm:pt modelId="{FE5CF81B-DF49-4A94-89B8-AA76C2C39606}" type="parTrans" cxnId="{43C8F1C0-2CC5-484E-9678-0685364A21F2}">
      <dgm:prSet/>
      <dgm:spPr/>
      <dgm:t>
        <a:bodyPr/>
        <a:lstStyle/>
        <a:p>
          <a:endParaRPr lang="en-US"/>
        </a:p>
      </dgm:t>
    </dgm:pt>
    <dgm:pt modelId="{CCA1BF3B-04FA-4A9D-9F04-2BF682EFA4AD}" type="sibTrans" cxnId="{43C8F1C0-2CC5-484E-9678-0685364A21F2}">
      <dgm:prSet/>
      <dgm:spPr/>
      <dgm:t>
        <a:bodyPr/>
        <a:lstStyle/>
        <a:p>
          <a:endParaRPr lang="en-US"/>
        </a:p>
      </dgm:t>
    </dgm:pt>
    <dgm:pt modelId="{11C02941-4BA4-4593-9D11-D8FED30C6F7D}">
      <dgm:prSet phldrT="[Text]"/>
      <dgm:spPr/>
      <dgm:t>
        <a:bodyPr/>
        <a:lstStyle/>
        <a:p>
          <a:pPr algn="l"/>
          <a:r>
            <a:rPr lang="en-US" dirty="0"/>
            <a:t>All U.S. companies are required by law to accept rated orders and provide preferential scheduling if necessary to meet required delivery date(s).</a:t>
          </a:r>
        </a:p>
      </dgm:t>
    </dgm:pt>
    <dgm:pt modelId="{729DC0D3-6A7A-422B-85F2-76782A720895}" type="parTrans" cxnId="{01426DDF-A1DB-413B-BCF1-3FF533FE810E}">
      <dgm:prSet/>
      <dgm:spPr/>
      <dgm:t>
        <a:bodyPr/>
        <a:lstStyle/>
        <a:p>
          <a:endParaRPr lang="en-US"/>
        </a:p>
      </dgm:t>
    </dgm:pt>
    <dgm:pt modelId="{DD9AD89D-931C-4501-9D7C-32D52E32ED36}" type="sibTrans" cxnId="{01426DDF-A1DB-413B-BCF1-3FF533FE810E}">
      <dgm:prSet/>
      <dgm:spPr/>
      <dgm:t>
        <a:bodyPr/>
        <a:lstStyle/>
        <a:p>
          <a:endParaRPr lang="en-US"/>
        </a:p>
      </dgm:t>
    </dgm:pt>
    <dgm:pt modelId="{27475784-E51B-4E6B-B3A5-8DDCBE5BB2E4}" type="pres">
      <dgm:prSet presAssocID="{2772CBE0-42B5-4171-8E71-32E1B0806426}" presName="mainComposite" presStyleCnt="0">
        <dgm:presLayoutVars>
          <dgm:chPref val="1"/>
          <dgm:dir/>
          <dgm:animOne val="branch"/>
          <dgm:animLvl val="lvl"/>
          <dgm:resizeHandles val="exact"/>
        </dgm:presLayoutVars>
      </dgm:prSet>
      <dgm:spPr/>
    </dgm:pt>
    <dgm:pt modelId="{F289C77A-9ED8-437B-A1FE-CC31ADD27453}" type="pres">
      <dgm:prSet presAssocID="{2772CBE0-42B5-4171-8E71-32E1B0806426}" presName="hierFlow" presStyleCnt="0"/>
      <dgm:spPr/>
    </dgm:pt>
    <dgm:pt modelId="{59DB51A0-BB00-49C0-B5D4-4998369C5277}" type="pres">
      <dgm:prSet presAssocID="{2772CBE0-42B5-4171-8E71-32E1B0806426}" presName="firstBuf" presStyleCnt="0"/>
      <dgm:spPr/>
    </dgm:pt>
    <dgm:pt modelId="{EE2FC206-32B3-4FFE-AEF2-91969151B905}" type="pres">
      <dgm:prSet presAssocID="{2772CBE0-42B5-4171-8E71-32E1B0806426}" presName="hierChild1" presStyleCnt="0">
        <dgm:presLayoutVars>
          <dgm:chPref val="1"/>
          <dgm:animOne val="branch"/>
          <dgm:animLvl val="lvl"/>
        </dgm:presLayoutVars>
      </dgm:prSet>
      <dgm:spPr/>
    </dgm:pt>
    <dgm:pt modelId="{FCED41B1-235E-4025-849C-9EBCD4369940}" type="pres">
      <dgm:prSet presAssocID="{21243650-E8C0-418B-9168-92BC28430FB3}" presName="Name14" presStyleCnt="0"/>
      <dgm:spPr/>
    </dgm:pt>
    <dgm:pt modelId="{17D8E293-264E-4EC0-AC57-685EEE4C1BF0}" type="pres">
      <dgm:prSet presAssocID="{21243650-E8C0-418B-9168-92BC28430FB3}" presName="level1Shape" presStyleLbl="node0" presStyleIdx="0" presStyleCnt="1">
        <dgm:presLayoutVars>
          <dgm:chPref val="3"/>
        </dgm:presLayoutVars>
      </dgm:prSet>
      <dgm:spPr/>
    </dgm:pt>
    <dgm:pt modelId="{E0CFEDA5-FE1D-4182-83C7-740F8D3557D4}" type="pres">
      <dgm:prSet presAssocID="{21243650-E8C0-418B-9168-92BC28430FB3}" presName="hierChild2" presStyleCnt="0"/>
      <dgm:spPr/>
    </dgm:pt>
    <dgm:pt modelId="{C9A8A852-CCE7-41D8-A778-C3E65D0FB723}" type="pres">
      <dgm:prSet presAssocID="{E28FD1ED-4425-4782-BC35-B95CFFB33B2A}" presName="Name19" presStyleLbl="parChTrans1D2" presStyleIdx="0" presStyleCnt="1"/>
      <dgm:spPr/>
    </dgm:pt>
    <dgm:pt modelId="{187044E8-4CB8-43C8-8792-9A9CD8B1053C}" type="pres">
      <dgm:prSet presAssocID="{DD706DC1-8738-4C2D-BE11-74C14FC82992}" presName="Name21" presStyleCnt="0"/>
      <dgm:spPr/>
    </dgm:pt>
    <dgm:pt modelId="{68D0A1DB-E402-4ED0-993C-EF2C44A85F1B}" type="pres">
      <dgm:prSet presAssocID="{DD706DC1-8738-4C2D-BE11-74C14FC82992}" presName="level2Shape" presStyleLbl="node2" presStyleIdx="0" presStyleCnt="1"/>
      <dgm:spPr/>
    </dgm:pt>
    <dgm:pt modelId="{7D2CAE43-FED6-4D6C-B017-6652FECBB456}" type="pres">
      <dgm:prSet presAssocID="{DD706DC1-8738-4C2D-BE11-74C14FC82992}" presName="hierChild3" presStyleCnt="0"/>
      <dgm:spPr/>
    </dgm:pt>
    <dgm:pt modelId="{E2589578-E4CE-44CB-969E-1BC4F11993E1}" type="pres">
      <dgm:prSet presAssocID="{80782B2B-7A07-47EA-B922-A0452BA94C73}" presName="Name19" presStyleLbl="parChTrans1D3" presStyleIdx="0" presStyleCnt="1"/>
      <dgm:spPr/>
    </dgm:pt>
    <dgm:pt modelId="{EF8C0E57-6A77-4F29-A35D-91A750BFBF66}" type="pres">
      <dgm:prSet presAssocID="{AC94082F-79E9-4D69-82C1-3B89CA36A660}" presName="Name21" presStyleCnt="0"/>
      <dgm:spPr/>
    </dgm:pt>
    <dgm:pt modelId="{1CDEC4C6-D659-4A70-AC0C-163DFC49CCB5}" type="pres">
      <dgm:prSet presAssocID="{AC94082F-79E9-4D69-82C1-3B89CA36A660}" presName="level2Shape" presStyleLbl="node3" presStyleIdx="0" presStyleCnt="1"/>
      <dgm:spPr/>
    </dgm:pt>
    <dgm:pt modelId="{D8CE22A7-3404-4875-B001-8FD2281B3688}" type="pres">
      <dgm:prSet presAssocID="{AC94082F-79E9-4D69-82C1-3B89CA36A660}" presName="hierChild3" presStyleCnt="0"/>
      <dgm:spPr/>
    </dgm:pt>
    <dgm:pt modelId="{CD061802-0A6D-469B-A5AB-5FB119C4C47C}" type="pres">
      <dgm:prSet presAssocID="{09F6D4D5-0BB1-4F1A-BEF8-E42237D4C6AC}" presName="Name19" presStyleLbl="parChTrans1D4" presStyleIdx="0" presStyleCnt="2"/>
      <dgm:spPr/>
    </dgm:pt>
    <dgm:pt modelId="{3CF4E4DB-D80F-4728-BFB6-185946B18121}" type="pres">
      <dgm:prSet presAssocID="{A83DE517-6ED5-48A0-916F-4F714D0C8481}" presName="Name21" presStyleCnt="0"/>
      <dgm:spPr/>
    </dgm:pt>
    <dgm:pt modelId="{C6BFBE2B-7CCE-4044-AF15-AB4DA4AF587E}" type="pres">
      <dgm:prSet presAssocID="{A83DE517-6ED5-48A0-916F-4F714D0C8481}" presName="level2Shape" presStyleLbl="node4" presStyleIdx="0" presStyleCnt="2"/>
      <dgm:spPr/>
    </dgm:pt>
    <dgm:pt modelId="{5FE46540-CE87-42D7-8EAE-D7D73DD87F1D}" type="pres">
      <dgm:prSet presAssocID="{A83DE517-6ED5-48A0-916F-4F714D0C8481}" presName="hierChild3" presStyleCnt="0"/>
      <dgm:spPr/>
    </dgm:pt>
    <dgm:pt modelId="{51F5A4AF-BFE2-462C-A294-DECB6AB1446A}" type="pres">
      <dgm:prSet presAssocID="{CEBEDB8C-781F-4867-B4EF-188651A9BA95}" presName="Name19" presStyleLbl="parChTrans1D4" presStyleIdx="1" presStyleCnt="2"/>
      <dgm:spPr/>
    </dgm:pt>
    <dgm:pt modelId="{1772A516-5657-4B1E-8BBC-BCDC31A433A3}" type="pres">
      <dgm:prSet presAssocID="{1267AA80-0B52-4DFD-9B05-C32B3FD01A25}" presName="Name21" presStyleCnt="0"/>
      <dgm:spPr/>
    </dgm:pt>
    <dgm:pt modelId="{E849DDC3-EC6C-49B1-82D9-53F1FA1BAD46}" type="pres">
      <dgm:prSet presAssocID="{1267AA80-0B52-4DFD-9B05-C32B3FD01A25}" presName="level2Shape" presStyleLbl="node4" presStyleIdx="1" presStyleCnt="2"/>
      <dgm:spPr/>
    </dgm:pt>
    <dgm:pt modelId="{893EF3CA-6DE5-43A6-83A6-91921D2A1DAB}" type="pres">
      <dgm:prSet presAssocID="{1267AA80-0B52-4DFD-9B05-C32B3FD01A25}" presName="hierChild3" presStyleCnt="0"/>
      <dgm:spPr/>
    </dgm:pt>
    <dgm:pt modelId="{ACCD013E-2D67-4EAF-8244-522A7A84D5C2}" type="pres">
      <dgm:prSet presAssocID="{2772CBE0-42B5-4171-8E71-32E1B0806426}" presName="bgShapesFlow" presStyleCnt="0"/>
      <dgm:spPr/>
    </dgm:pt>
    <dgm:pt modelId="{2CCA389D-8C02-4207-8EA1-7F2DAA778BA0}" type="pres">
      <dgm:prSet presAssocID="{68496EEB-B503-43C4-B25C-48902BE72A3E}" presName="rectComp" presStyleCnt="0"/>
      <dgm:spPr/>
    </dgm:pt>
    <dgm:pt modelId="{3BF0B88E-6D9B-4121-8493-277C3A3C45A0}" type="pres">
      <dgm:prSet presAssocID="{68496EEB-B503-43C4-B25C-48902BE72A3E}" presName="bgRect" presStyleLbl="bgShp" presStyleIdx="0" presStyleCnt="4"/>
      <dgm:spPr/>
    </dgm:pt>
    <dgm:pt modelId="{881AFFE1-5AD8-4B2F-9BEA-B5F991B63102}" type="pres">
      <dgm:prSet presAssocID="{68496EEB-B503-43C4-B25C-48902BE72A3E}" presName="bgRectTx" presStyleLbl="bgShp" presStyleIdx="0" presStyleCnt="4">
        <dgm:presLayoutVars>
          <dgm:bulletEnabled val="1"/>
        </dgm:presLayoutVars>
      </dgm:prSet>
      <dgm:spPr/>
    </dgm:pt>
    <dgm:pt modelId="{E91D5AD9-CF1D-4EED-83D4-30B8BD58E549}" type="pres">
      <dgm:prSet presAssocID="{68496EEB-B503-43C4-B25C-48902BE72A3E}" presName="spComp" presStyleCnt="0"/>
      <dgm:spPr/>
    </dgm:pt>
    <dgm:pt modelId="{2672C52E-6C9F-40AD-8FBE-05CC82E76EB7}" type="pres">
      <dgm:prSet presAssocID="{68496EEB-B503-43C4-B25C-48902BE72A3E}" presName="vSp" presStyleCnt="0"/>
      <dgm:spPr/>
    </dgm:pt>
    <dgm:pt modelId="{C0AD3E85-B970-481B-B7A0-15B662C5FB22}" type="pres">
      <dgm:prSet presAssocID="{0F430892-6B3B-44CE-9A8F-476492EDD2FF}" presName="rectComp" presStyleCnt="0"/>
      <dgm:spPr/>
    </dgm:pt>
    <dgm:pt modelId="{28B52680-757A-4EF8-A90C-E3346294E4F0}" type="pres">
      <dgm:prSet presAssocID="{0F430892-6B3B-44CE-9A8F-476492EDD2FF}" presName="bgRect" presStyleLbl="bgShp" presStyleIdx="1" presStyleCnt="4"/>
      <dgm:spPr/>
    </dgm:pt>
    <dgm:pt modelId="{F2ED2F1D-1A1B-47A6-ABC9-D7BDBC356693}" type="pres">
      <dgm:prSet presAssocID="{0F430892-6B3B-44CE-9A8F-476492EDD2FF}" presName="bgRectTx" presStyleLbl="bgShp" presStyleIdx="1" presStyleCnt="4">
        <dgm:presLayoutVars>
          <dgm:bulletEnabled val="1"/>
        </dgm:presLayoutVars>
      </dgm:prSet>
      <dgm:spPr/>
    </dgm:pt>
    <dgm:pt modelId="{E8E70C25-0101-497E-8ED6-14EA97529AFB}" type="pres">
      <dgm:prSet presAssocID="{0F430892-6B3B-44CE-9A8F-476492EDD2FF}" presName="spComp" presStyleCnt="0"/>
      <dgm:spPr/>
    </dgm:pt>
    <dgm:pt modelId="{7ED5FC2E-284C-44C3-B1CC-7E9AC536A465}" type="pres">
      <dgm:prSet presAssocID="{0F430892-6B3B-44CE-9A8F-476492EDD2FF}" presName="vSp" presStyleCnt="0"/>
      <dgm:spPr/>
    </dgm:pt>
    <dgm:pt modelId="{A6FEEC84-E86D-40F1-8470-A47868FE273D}" type="pres">
      <dgm:prSet presAssocID="{11C02941-4BA4-4593-9D11-D8FED30C6F7D}" presName="rectComp" presStyleCnt="0"/>
      <dgm:spPr/>
    </dgm:pt>
    <dgm:pt modelId="{F68627E2-8A62-46F1-A906-FE5873768DA2}" type="pres">
      <dgm:prSet presAssocID="{11C02941-4BA4-4593-9D11-D8FED30C6F7D}" presName="bgRect" presStyleLbl="bgShp" presStyleIdx="2" presStyleCnt="4"/>
      <dgm:spPr/>
    </dgm:pt>
    <dgm:pt modelId="{11FC952B-F15C-41F0-B828-B72DAA3BA7AB}" type="pres">
      <dgm:prSet presAssocID="{11C02941-4BA4-4593-9D11-D8FED30C6F7D}" presName="bgRectTx" presStyleLbl="bgShp" presStyleIdx="2" presStyleCnt="4">
        <dgm:presLayoutVars>
          <dgm:bulletEnabled val="1"/>
        </dgm:presLayoutVars>
      </dgm:prSet>
      <dgm:spPr/>
    </dgm:pt>
    <dgm:pt modelId="{FCCBE328-1714-4F0C-9461-AA7E9694FD0F}" type="pres">
      <dgm:prSet presAssocID="{11C02941-4BA4-4593-9D11-D8FED30C6F7D}" presName="spComp" presStyleCnt="0"/>
      <dgm:spPr/>
    </dgm:pt>
    <dgm:pt modelId="{A5E42AF7-258D-4B18-B2F0-9FD05869B165}" type="pres">
      <dgm:prSet presAssocID="{11C02941-4BA4-4593-9D11-D8FED30C6F7D}" presName="vSp" presStyleCnt="0"/>
      <dgm:spPr/>
    </dgm:pt>
    <dgm:pt modelId="{0BD0AC91-BE94-46D2-8845-D4D5142B0887}" type="pres">
      <dgm:prSet presAssocID="{CAF52980-40AB-4640-A2FE-E21425B3E204}" presName="rectComp" presStyleCnt="0"/>
      <dgm:spPr/>
    </dgm:pt>
    <dgm:pt modelId="{33980C8B-BC2E-4283-B3EF-A931898BCE5D}" type="pres">
      <dgm:prSet presAssocID="{CAF52980-40AB-4640-A2FE-E21425B3E204}" presName="bgRect" presStyleLbl="bgShp" presStyleIdx="3" presStyleCnt="4"/>
      <dgm:spPr/>
    </dgm:pt>
    <dgm:pt modelId="{8F6B15B7-B2CF-481A-AA72-6332171E8EDB}" type="pres">
      <dgm:prSet presAssocID="{CAF52980-40AB-4640-A2FE-E21425B3E204}" presName="bgRectTx" presStyleLbl="bgShp" presStyleIdx="3" presStyleCnt="4">
        <dgm:presLayoutVars>
          <dgm:bulletEnabled val="1"/>
        </dgm:presLayoutVars>
      </dgm:prSet>
      <dgm:spPr/>
    </dgm:pt>
  </dgm:ptLst>
  <dgm:cxnLst>
    <dgm:cxn modelId="{9C5C6403-948F-4F7E-AF6A-2F0F7658F366}" srcId="{AC94082F-79E9-4D69-82C1-3B89CA36A660}" destId="{A83DE517-6ED5-48A0-916F-4F714D0C8481}" srcOrd="0" destOrd="0" parTransId="{09F6D4D5-0BB1-4F1A-BEF8-E42237D4C6AC}" sibTransId="{00931173-6082-48FB-9906-C6515B1BB9C9}"/>
    <dgm:cxn modelId="{23F28D0B-3BF3-475C-AC61-C8CE85F230FF}" type="presOf" srcId="{11C02941-4BA4-4593-9D11-D8FED30C6F7D}" destId="{11FC952B-F15C-41F0-B828-B72DAA3BA7AB}" srcOrd="1" destOrd="0" presId="urn:microsoft.com/office/officeart/2005/8/layout/hierarchy6"/>
    <dgm:cxn modelId="{A6083015-B5BB-46D1-BF43-CD0A49DA6285}" type="presOf" srcId="{CEBEDB8C-781F-4867-B4EF-188651A9BA95}" destId="{51F5A4AF-BFE2-462C-A294-DECB6AB1446A}" srcOrd="0" destOrd="0" presId="urn:microsoft.com/office/officeart/2005/8/layout/hierarchy6"/>
    <dgm:cxn modelId="{776A8527-BDB3-44BC-8411-878AE3431B53}" type="presOf" srcId="{A83DE517-6ED5-48A0-916F-4F714D0C8481}" destId="{C6BFBE2B-7CCE-4044-AF15-AB4DA4AF587E}" srcOrd="0" destOrd="0" presId="urn:microsoft.com/office/officeart/2005/8/layout/hierarchy6"/>
    <dgm:cxn modelId="{9C74522B-44A8-4FB3-A726-DB44FD3A8D7C}" srcId="{DD706DC1-8738-4C2D-BE11-74C14FC82992}" destId="{AC94082F-79E9-4D69-82C1-3B89CA36A660}" srcOrd="0" destOrd="0" parTransId="{80782B2B-7A07-47EA-B922-A0452BA94C73}" sibTransId="{9EDD7A47-D074-46A2-8E81-7563037B36DF}"/>
    <dgm:cxn modelId="{FDFEEF38-7AA2-4F3C-A94D-7E58668E8F1D}" type="presOf" srcId="{1267AA80-0B52-4DFD-9B05-C32B3FD01A25}" destId="{E849DDC3-EC6C-49B1-82D9-53F1FA1BAD46}" srcOrd="0" destOrd="0" presId="urn:microsoft.com/office/officeart/2005/8/layout/hierarchy6"/>
    <dgm:cxn modelId="{61C85039-2D04-4A7E-ADA8-5998CEFD3E03}" type="presOf" srcId="{80782B2B-7A07-47EA-B922-A0452BA94C73}" destId="{E2589578-E4CE-44CB-969E-1BC4F11993E1}" srcOrd="0" destOrd="0" presId="urn:microsoft.com/office/officeart/2005/8/layout/hierarchy6"/>
    <dgm:cxn modelId="{4D91913F-18E1-47B0-86F7-9190969B5C79}" type="presOf" srcId="{0F430892-6B3B-44CE-9A8F-476492EDD2FF}" destId="{28B52680-757A-4EF8-A90C-E3346294E4F0}" srcOrd="0" destOrd="0" presId="urn:microsoft.com/office/officeart/2005/8/layout/hierarchy6"/>
    <dgm:cxn modelId="{197C2840-CB22-478E-83AF-84DCCC5466A6}" srcId="{AC94082F-79E9-4D69-82C1-3B89CA36A660}" destId="{1267AA80-0B52-4DFD-9B05-C32B3FD01A25}" srcOrd="1" destOrd="0" parTransId="{CEBEDB8C-781F-4867-B4EF-188651A9BA95}" sibTransId="{C7D21C59-7D5E-4B3C-9F95-557C428E5E74}"/>
    <dgm:cxn modelId="{A2677369-18E6-462F-AB8D-CAEF591005A0}" type="presOf" srcId="{21243650-E8C0-418B-9168-92BC28430FB3}" destId="{17D8E293-264E-4EC0-AC57-685EEE4C1BF0}" srcOrd="0" destOrd="0" presId="urn:microsoft.com/office/officeart/2005/8/layout/hierarchy6"/>
    <dgm:cxn modelId="{69073A7B-D06C-4FB0-90A2-93A1D62A48C3}" type="presOf" srcId="{0F430892-6B3B-44CE-9A8F-476492EDD2FF}" destId="{F2ED2F1D-1A1B-47A6-ABC9-D7BDBC356693}" srcOrd="1" destOrd="0" presId="urn:microsoft.com/office/officeart/2005/8/layout/hierarchy6"/>
    <dgm:cxn modelId="{15888B7B-A071-49A6-9C54-55687FBC8609}" type="presOf" srcId="{2772CBE0-42B5-4171-8E71-32E1B0806426}" destId="{27475784-E51B-4E6B-B3A5-8DDCBE5BB2E4}" srcOrd="0" destOrd="0" presId="urn:microsoft.com/office/officeart/2005/8/layout/hierarchy6"/>
    <dgm:cxn modelId="{40EDAB8A-B2CC-45A3-B8DE-9028F5B14680}" type="presOf" srcId="{CAF52980-40AB-4640-A2FE-E21425B3E204}" destId="{33980C8B-BC2E-4283-B3EF-A931898BCE5D}" srcOrd="0" destOrd="0" presId="urn:microsoft.com/office/officeart/2005/8/layout/hierarchy6"/>
    <dgm:cxn modelId="{2E017993-D9FE-4236-B0EF-51AEF53AED25}" type="presOf" srcId="{DD706DC1-8738-4C2D-BE11-74C14FC82992}" destId="{68D0A1DB-E402-4ED0-993C-EF2C44A85F1B}" srcOrd="0" destOrd="0" presId="urn:microsoft.com/office/officeart/2005/8/layout/hierarchy6"/>
    <dgm:cxn modelId="{5F2372A3-3BB2-43E8-9626-B8F394764262}" type="presOf" srcId="{68496EEB-B503-43C4-B25C-48902BE72A3E}" destId="{881AFFE1-5AD8-4B2F-9BEA-B5F991B63102}" srcOrd="1" destOrd="0" presId="urn:microsoft.com/office/officeart/2005/8/layout/hierarchy6"/>
    <dgm:cxn modelId="{D94114AA-1987-4084-A25D-E3D015212DA5}" srcId="{21243650-E8C0-418B-9168-92BC28430FB3}" destId="{DD706DC1-8738-4C2D-BE11-74C14FC82992}" srcOrd="0" destOrd="0" parTransId="{E28FD1ED-4425-4782-BC35-B95CFFB33B2A}" sibTransId="{6E365EBF-2129-4AF4-9D94-2F1CCFC4A4E7}"/>
    <dgm:cxn modelId="{CF3A46AE-B3F9-42EA-BA5C-A8A2EB2DCFF4}" srcId="{2772CBE0-42B5-4171-8E71-32E1B0806426}" destId="{0F430892-6B3B-44CE-9A8F-476492EDD2FF}" srcOrd="2" destOrd="0" parTransId="{94E505BD-AD2A-4053-9909-D53F7BB8DAEA}" sibTransId="{8BFB2087-13D2-4ECB-82AE-DAC106834F8E}"/>
    <dgm:cxn modelId="{ABB2FCB0-9812-4FAC-AA24-3816CCEFCD83}" srcId="{2772CBE0-42B5-4171-8E71-32E1B0806426}" destId="{68496EEB-B503-43C4-B25C-48902BE72A3E}" srcOrd="1" destOrd="0" parTransId="{0482D4B8-5A2B-4BA9-A158-41DE96F8C07D}" sibTransId="{8F22B878-1BC7-43AA-93F0-1487F3E40CED}"/>
    <dgm:cxn modelId="{4950C4BC-7C96-4584-A342-F66E4FEF8579}" type="presOf" srcId="{68496EEB-B503-43C4-B25C-48902BE72A3E}" destId="{3BF0B88E-6D9B-4121-8493-277C3A3C45A0}" srcOrd="0" destOrd="0" presId="urn:microsoft.com/office/officeart/2005/8/layout/hierarchy6"/>
    <dgm:cxn modelId="{43C8F1C0-2CC5-484E-9678-0685364A21F2}" srcId="{2772CBE0-42B5-4171-8E71-32E1B0806426}" destId="{CAF52980-40AB-4640-A2FE-E21425B3E204}" srcOrd="4" destOrd="0" parTransId="{FE5CF81B-DF49-4A94-89B8-AA76C2C39606}" sibTransId="{CCA1BF3B-04FA-4A9D-9F04-2BF682EFA4AD}"/>
    <dgm:cxn modelId="{38E52EC3-81E1-4F8F-AAF2-C02CC9D838D1}" srcId="{2772CBE0-42B5-4171-8E71-32E1B0806426}" destId="{21243650-E8C0-418B-9168-92BC28430FB3}" srcOrd="0" destOrd="0" parTransId="{D13DC1F2-E9C6-453F-AD0D-4F162CBF4FB9}" sibTransId="{67041CAB-B257-4B6A-8B1C-3C65F515BCF3}"/>
    <dgm:cxn modelId="{01426DDF-A1DB-413B-BCF1-3FF533FE810E}" srcId="{2772CBE0-42B5-4171-8E71-32E1B0806426}" destId="{11C02941-4BA4-4593-9D11-D8FED30C6F7D}" srcOrd="3" destOrd="0" parTransId="{729DC0D3-6A7A-422B-85F2-76782A720895}" sibTransId="{DD9AD89D-931C-4501-9D7C-32D52E32ED36}"/>
    <dgm:cxn modelId="{498B07E8-C262-45B7-BA17-92D458019353}" type="presOf" srcId="{09F6D4D5-0BB1-4F1A-BEF8-E42237D4C6AC}" destId="{CD061802-0A6D-469B-A5AB-5FB119C4C47C}" srcOrd="0" destOrd="0" presId="urn:microsoft.com/office/officeart/2005/8/layout/hierarchy6"/>
    <dgm:cxn modelId="{8E93EAEB-8AC9-45E0-8CBC-02CD9D87BF89}" type="presOf" srcId="{CAF52980-40AB-4640-A2FE-E21425B3E204}" destId="{8F6B15B7-B2CF-481A-AA72-6332171E8EDB}" srcOrd="1" destOrd="0" presId="urn:microsoft.com/office/officeart/2005/8/layout/hierarchy6"/>
    <dgm:cxn modelId="{87CDA2F3-059B-4899-AE71-11C502F0464C}" type="presOf" srcId="{11C02941-4BA4-4593-9D11-D8FED30C6F7D}" destId="{F68627E2-8A62-46F1-A906-FE5873768DA2}" srcOrd="0" destOrd="0" presId="urn:microsoft.com/office/officeart/2005/8/layout/hierarchy6"/>
    <dgm:cxn modelId="{A46696F4-298A-4C07-A121-D9163BCD059F}" type="presOf" srcId="{AC94082F-79E9-4D69-82C1-3B89CA36A660}" destId="{1CDEC4C6-D659-4A70-AC0C-163DFC49CCB5}" srcOrd="0" destOrd="0" presId="urn:microsoft.com/office/officeart/2005/8/layout/hierarchy6"/>
    <dgm:cxn modelId="{3D6C7EFC-670C-45A8-818B-5DC6C43046A6}" type="presOf" srcId="{E28FD1ED-4425-4782-BC35-B95CFFB33B2A}" destId="{C9A8A852-CCE7-41D8-A778-C3E65D0FB723}" srcOrd="0" destOrd="0" presId="urn:microsoft.com/office/officeart/2005/8/layout/hierarchy6"/>
    <dgm:cxn modelId="{7E0FA4D2-898F-4706-AE94-EFF25C5B555B}" type="presParOf" srcId="{27475784-E51B-4E6B-B3A5-8DDCBE5BB2E4}" destId="{F289C77A-9ED8-437B-A1FE-CC31ADD27453}" srcOrd="0" destOrd="0" presId="urn:microsoft.com/office/officeart/2005/8/layout/hierarchy6"/>
    <dgm:cxn modelId="{0AA43B67-1079-4404-A36A-22A1534DF8EA}" type="presParOf" srcId="{F289C77A-9ED8-437B-A1FE-CC31ADD27453}" destId="{59DB51A0-BB00-49C0-B5D4-4998369C5277}" srcOrd="0" destOrd="0" presId="urn:microsoft.com/office/officeart/2005/8/layout/hierarchy6"/>
    <dgm:cxn modelId="{F138D782-DD7D-42E3-BC2E-F3B45D5102D0}" type="presParOf" srcId="{F289C77A-9ED8-437B-A1FE-CC31ADD27453}" destId="{EE2FC206-32B3-4FFE-AEF2-91969151B905}" srcOrd="1" destOrd="0" presId="urn:microsoft.com/office/officeart/2005/8/layout/hierarchy6"/>
    <dgm:cxn modelId="{B1289F92-C9EA-45AB-A003-4C53757EFE47}" type="presParOf" srcId="{EE2FC206-32B3-4FFE-AEF2-91969151B905}" destId="{FCED41B1-235E-4025-849C-9EBCD4369940}" srcOrd="0" destOrd="0" presId="urn:microsoft.com/office/officeart/2005/8/layout/hierarchy6"/>
    <dgm:cxn modelId="{01921C7B-74B7-44C4-A22C-2DE702501636}" type="presParOf" srcId="{FCED41B1-235E-4025-849C-9EBCD4369940}" destId="{17D8E293-264E-4EC0-AC57-685EEE4C1BF0}" srcOrd="0" destOrd="0" presId="urn:microsoft.com/office/officeart/2005/8/layout/hierarchy6"/>
    <dgm:cxn modelId="{1E6B14A0-95BA-4970-8AFB-48F719C5C1B5}" type="presParOf" srcId="{FCED41B1-235E-4025-849C-9EBCD4369940}" destId="{E0CFEDA5-FE1D-4182-83C7-740F8D3557D4}" srcOrd="1" destOrd="0" presId="urn:microsoft.com/office/officeart/2005/8/layout/hierarchy6"/>
    <dgm:cxn modelId="{982215DA-A60C-4F43-B843-766C6DB37869}" type="presParOf" srcId="{E0CFEDA5-FE1D-4182-83C7-740F8D3557D4}" destId="{C9A8A852-CCE7-41D8-A778-C3E65D0FB723}" srcOrd="0" destOrd="0" presId="urn:microsoft.com/office/officeart/2005/8/layout/hierarchy6"/>
    <dgm:cxn modelId="{C93EDCC5-415B-451F-A9FD-30B1B21343B9}" type="presParOf" srcId="{E0CFEDA5-FE1D-4182-83C7-740F8D3557D4}" destId="{187044E8-4CB8-43C8-8792-9A9CD8B1053C}" srcOrd="1" destOrd="0" presId="urn:microsoft.com/office/officeart/2005/8/layout/hierarchy6"/>
    <dgm:cxn modelId="{507DBE43-D8A7-4FE8-9DDB-87CE27F57272}" type="presParOf" srcId="{187044E8-4CB8-43C8-8792-9A9CD8B1053C}" destId="{68D0A1DB-E402-4ED0-993C-EF2C44A85F1B}" srcOrd="0" destOrd="0" presId="urn:microsoft.com/office/officeart/2005/8/layout/hierarchy6"/>
    <dgm:cxn modelId="{0125B3A2-9625-4528-B2BE-FC4650B4A16D}" type="presParOf" srcId="{187044E8-4CB8-43C8-8792-9A9CD8B1053C}" destId="{7D2CAE43-FED6-4D6C-B017-6652FECBB456}" srcOrd="1" destOrd="0" presId="urn:microsoft.com/office/officeart/2005/8/layout/hierarchy6"/>
    <dgm:cxn modelId="{3AD96BBB-E8DE-4981-B6DE-ABC9EC041FA4}" type="presParOf" srcId="{7D2CAE43-FED6-4D6C-B017-6652FECBB456}" destId="{E2589578-E4CE-44CB-969E-1BC4F11993E1}" srcOrd="0" destOrd="0" presId="urn:microsoft.com/office/officeart/2005/8/layout/hierarchy6"/>
    <dgm:cxn modelId="{9704744C-822D-4142-BDDB-F0D512AE63DD}" type="presParOf" srcId="{7D2CAE43-FED6-4D6C-B017-6652FECBB456}" destId="{EF8C0E57-6A77-4F29-A35D-91A750BFBF66}" srcOrd="1" destOrd="0" presId="urn:microsoft.com/office/officeart/2005/8/layout/hierarchy6"/>
    <dgm:cxn modelId="{AA0A97CB-E541-4F2A-87C2-8630F514BFAE}" type="presParOf" srcId="{EF8C0E57-6A77-4F29-A35D-91A750BFBF66}" destId="{1CDEC4C6-D659-4A70-AC0C-163DFC49CCB5}" srcOrd="0" destOrd="0" presId="urn:microsoft.com/office/officeart/2005/8/layout/hierarchy6"/>
    <dgm:cxn modelId="{7C2B26CE-4F64-4B78-ADCE-7E0F1679372B}" type="presParOf" srcId="{EF8C0E57-6A77-4F29-A35D-91A750BFBF66}" destId="{D8CE22A7-3404-4875-B001-8FD2281B3688}" srcOrd="1" destOrd="0" presId="urn:microsoft.com/office/officeart/2005/8/layout/hierarchy6"/>
    <dgm:cxn modelId="{75B6A363-729C-414C-B3AE-F2192628D1DB}" type="presParOf" srcId="{D8CE22A7-3404-4875-B001-8FD2281B3688}" destId="{CD061802-0A6D-469B-A5AB-5FB119C4C47C}" srcOrd="0" destOrd="0" presId="urn:microsoft.com/office/officeart/2005/8/layout/hierarchy6"/>
    <dgm:cxn modelId="{107F3959-0078-41DF-8CB0-344AA0E09720}" type="presParOf" srcId="{D8CE22A7-3404-4875-B001-8FD2281B3688}" destId="{3CF4E4DB-D80F-4728-BFB6-185946B18121}" srcOrd="1" destOrd="0" presId="urn:microsoft.com/office/officeart/2005/8/layout/hierarchy6"/>
    <dgm:cxn modelId="{B7DE7775-8017-4E84-A1F9-401429289CF3}" type="presParOf" srcId="{3CF4E4DB-D80F-4728-BFB6-185946B18121}" destId="{C6BFBE2B-7CCE-4044-AF15-AB4DA4AF587E}" srcOrd="0" destOrd="0" presId="urn:microsoft.com/office/officeart/2005/8/layout/hierarchy6"/>
    <dgm:cxn modelId="{8B1CA4B5-E608-41B3-896A-6FA9F2A300A8}" type="presParOf" srcId="{3CF4E4DB-D80F-4728-BFB6-185946B18121}" destId="{5FE46540-CE87-42D7-8EAE-D7D73DD87F1D}" srcOrd="1" destOrd="0" presId="urn:microsoft.com/office/officeart/2005/8/layout/hierarchy6"/>
    <dgm:cxn modelId="{A75E7757-7E63-491D-A5A0-4D57EC238022}" type="presParOf" srcId="{D8CE22A7-3404-4875-B001-8FD2281B3688}" destId="{51F5A4AF-BFE2-462C-A294-DECB6AB1446A}" srcOrd="2" destOrd="0" presId="urn:microsoft.com/office/officeart/2005/8/layout/hierarchy6"/>
    <dgm:cxn modelId="{E2F7A9EA-E980-42B2-9BD7-F79547DDA63D}" type="presParOf" srcId="{D8CE22A7-3404-4875-B001-8FD2281B3688}" destId="{1772A516-5657-4B1E-8BBC-BCDC31A433A3}" srcOrd="3" destOrd="0" presId="urn:microsoft.com/office/officeart/2005/8/layout/hierarchy6"/>
    <dgm:cxn modelId="{EAD5A3DB-7FC2-4904-8158-4C98F472D72F}" type="presParOf" srcId="{1772A516-5657-4B1E-8BBC-BCDC31A433A3}" destId="{E849DDC3-EC6C-49B1-82D9-53F1FA1BAD46}" srcOrd="0" destOrd="0" presId="urn:microsoft.com/office/officeart/2005/8/layout/hierarchy6"/>
    <dgm:cxn modelId="{2DFC6E2D-E59C-44B7-AE62-F2C7B53822D0}" type="presParOf" srcId="{1772A516-5657-4B1E-8BBC-BCDC31A433A3}" destId="{893EF3CA-6DE5-43A6-83A6-91921D2A1DAB}" srcOrd="1" destOrd="0" presId="urn:microsoft.com/office/officeart/2005/8/layout/hierarchy6"/>
    <dgm:cxn modelId="{F031424B-5812-44B0-85BD-F863152B080A}" type="presParOf" srcId="{27475784-E51B-4E6B-B3A5-8DDCBE5BB2E4}" destId="{ACCD013E-2D67-4EAF-8244-522A7A84D5C2}" srcOrd="1" destOrd="0" presId="urn:microsoft.com/office/officeart/2005/8/layout/hierarchy6"/>
    <dgm:cxn modelId="{820A3063-010A-45B5-B196-7E592B6A5DE2}" type="presParOf" srcId="{ACCD013E-2D67-4EAF-8244-522A7A84D5C2}" destId="{2CCA389D-8C02-4207-8EA1-7F2DAA778BA0}" srcOrd="0" destOrd="0" presId="urn:microsoft.com/office/officeart/2005/8/layout/hierarchy6"/>
    <dgm:cxn modelId="{D47DE536-12D9-4041-8E8A-3BA51AEF7D1B}" type="presParOf" srcId="{2CCA389D-8C02-4207-8EA1-7F2DAA778BA0}" destId="{3BF0B88E-6D9B-4121-8493-277C3A3C45A0}" srcOrd="0" destOrd="0" presId="urn:microsoft.com/office/officeart/2005/8/layout/hierarchy6"/>
    <dgm:cxn modelId="{8E74EB85-65F7-4BE8-9A26-C3EE81103ADB}" type="presParOf" srcId="{2CCA389D-8C02-4207-8EA1-7F2DAA778BA0}" destId="{881AFFE1-5AD8-4B2F-9BEA-B5F991B63102}" srcOrd="1" destOrd="0" presId="urn:microsoft.com/office/officeart/2005/8/layout/hierarchy6"/>
    <dgm:cxn modelId="{1D2CB940-184D-46AC-A63B-CAD5F983273A}" type="presParOf" srcId="{ACCD013E-2D67-4EAF-8244-522A7A84D5C2}" destId="{E91D5AD9-CF1D-4EED-83D4-30B8BD58E549}" srcOrd="1" destOrd="0" presId="urn:microsoft.com/office/officeart/2005/8/layout/hierarchy6"/>
    <dgm:cxn modelId="{ADF3AB5A-4DC2-43E3-B69D-B53A4B1A67F4}" type="presParOf" srcId="{E91D5AD9-CF1D-4EED-83D4-30B8BD58E549}" destId="{2672C52E-6C9F-40AD-8FBE-05CC82E76EB7}" srcOrd="0" destOrd="0" presId="urn:microsoft.com/office/officeart/2005/8/layout/hierarchy6"/>
    <dgm:cxn modelId="{88DA6475-0F0E-475D-AC38-066B88932437}" type="presParOf" srcId="{ACCD013E-2D67-4EAF-8244-522A7A84D5C2}" destId="{C0AD3E85-B970-481B-B7A0-15B662C5FB22}" srcOrd="2" destOrd="0" presId="urn:microsoft.com/office/officeart/2005/8/layout/hierarchy6"/>
    <dgm:cxn modelId="{8E1C9139-5977-4A9D-B7C5-D3B09CA615F1}" type="presParOf" srcId="{C0AD3E85-B970-481B-B7A0-15B662C5FB22}" destId="{28B52680-757A-4EF8-A90C-E3346294E4F0}" srcOrd="0" destOrd="0" presId="urn:microsoft.com/office/officeart/2005/8/layout/hierarchy6"/>
    <dgm:cxn modelId="{D2661073-64E9-4B6A-9BAA-D9E01A2DA119}" type="presParOf" srcId="{C0AD3E85-B970-481B-B7A0-15B662C5FB22}" destId="{F2ED2F1D-1A1B-47A6-ABC9-D7BDBC356693}" srcOrd="1" destOrd="0" presId="urn:microsoft.com/office/officeart/2005/8/layout/hierarchy6"/>
    <dgm:cxn modelId="{252062CB-00FE-479B-962F-967844BFE138}" type="presParOf" srcId="{ACCD013E-2D67-4EAF-8244-522A7A84D5C2}" destId="{E8E70C25-0101-497E-8ED6-14EA97529AFB}" srcOrd="3" destOrd="0" presId="urn:microsoft.com/office/officeart/2005/8/layout/hierarchy6"/>
    <dgm:cxn modelId="{800F3D55-818B-47D2-BBE2-290A57129491}" type="presParOf" srcId="{E8E70C25-0101-497E-8ED6-14EA97529AFB}" destId="{7ED5FC2E-284C-44C3-B1CC-7E9AC536A465}" srcOrd="0" destOrd="0" presId="urn:microsoft.com/office/officeart/2005/8/layout/hierarchy6"/>
    <dgm:cxn modelId="{FE738796-23EC-4B59-8161-86EF5AB5B4E0}" type="presParOf" srcId="{ACCD013E-2D67-4EAF-8244-522A7A84D5C2}" destId="{A6FEEC84-E86D-40F1-8470-A47868FE273D}" srcOrd="4" destOrd="0" presId="urn:microsoft.com/office/officeart/2005/8/layout/hierarchy6"/>
    <dgm:cxn modelId="{BB340E84-17DD-4113-BF3B-12D777168053}" type="presParOf" srcId="{A6FEEC84-E86D-40F1-8470-A47868FE273D}" destId="{F68627E2-8A62-46F1-A906-FE5873768DA2}" srcOrd="0" destOrd="0" presId="urn:microsoft.com/office/officeart/2005/8/layout/hierarchy6"/>
    <dgm:cxn modelId="{FDCEEED7-A92D-43F4-A37E-137818FBD1F4}" type="presParOf" srcId="{A6FEEC84-E86D-40F1-8470-A47868FE273D}" destId="{11FC952B-F15C-41F0-B828-B72DAA3BA7AB}" srcOrd="1" destOrd="0" presId="urn:microsoft.com/office/officeart/2005/8/layout/hierarchy6"/>
    <dgm:cxn modelId="{BC5B31F9-6572-4DC6-ABC6-9903CCCF436B}" type="presParOf" srcId="{ACCD013E-2D67-4EAF-8244-522A7A84D5C2}" destId="{FCCBE328-1714-4F0C-9461-AA7E9694FD0F}" srcOrd="5" destOrd="0" presId="urn:microsoft.com/office/officeart/2005/8/layout/hierarchy6"/>
    <dgm:cxn modelId="{D571323B-E491-4F30-97D5-C3EFCFABF152}" type="presParOf" srcId="{FCCBE328-1714-4F0C-9461-AA7E9694FD0F}" destId="{A5E42AF7-258D-4B18-B2F0-9FD05869B165}" srcOrd="0" destOrd="0" presId="urn:microsoft.com/office/officeart/2005/8/layout/hierarchy6"/>
    <dgm:cxn modelId="{93FB976D-385D-4B54-BF8F-A66611C37B7D}" type="presParOf" srcId="{ACCD013E-2D67-4EAF-8244-522A7A84D5C2}" destId="{0BD0AC91-BE94-46D2-8845-D4D5142B0887}" srcOrd="6" destOrd="0" presId="urn:microsoft.com/office/officeart/2005/8/layout/hierarchy6"/>
    <dgm:cxn modelId="{61B35AEC-335C-4164-BB72-26D8DA0CFF99}" type="presParOf" srcId="{0BD0AC91-BE94-46D2-8845-D4D5142B0887}" destId="{33980C8B-BC2E-4283-B3EF-A931898BCE5D}" srcOrd="0" destOrd="0" presId="urn:microsoft.com/office/officeart/2005/8/layout/hierarchy6"/>
    <dgm:cxn modelId="{EE3695FA-E1A7-4ADF-8FAC-AC7FE6C38D54}" type="presParOf" srcId="{0BD0AC91-BE94-46D2-8845-D4D5142B0887}" destId="{8F6B15B7-B2CF-481A-AA72-6332171E8EDB}"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569E22-D941-4DBF-B0D0-45D34F00D1AC}">
      <dsp:nvSpPr>
        <dsp:cNvPr id="0" name=""/>
        <dsp:cNvSpPr/>
      </dsp:nvSpPr>
      <dsp:spPr>
        <a:xfrm>
          <a:off x="2400300" y="594962"/>
          <a:ext cx="124600" cy="2230942"/>
        </a:xfrm>
        <a:custGeom>
          <a:avLst/>
          <a:gdLst/>
          <a:ahLst/>
          <a:cxnLst/>
          <a:rect l="0" t="0" r="0" b="0"/>
          <a:pathLst>
            <a:path>
              <a:moveTo>
                <a:pt x="0" y="0"/>
              </a:moveTo>
              <a:lnTo>
                <a:pt x="0" y="2230942"/>
              </a:lnTo>
              <a:lnTo>
                <a:pt x="124600" y="22309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1D48F9-42C0-4CD7-BEB3-5D0F2BEB8404}">
      <dsp:nvSpPr>
        <dsp:cNvPr id="0" name=""/>
        <dsp:cNvSpPr/>
      </dsp:nvSpPr>
      <dsp:spPr>
        <a:xfrm>
          <a:off x="2275699" y="594962"/>
          <a:ext cx="124600" cy="2230942"/>
        </a:xfrm>
        <a:custGeom>
          <a:avLst/>
          <a:gdLst/>
          <a:ahLst/>
          <a:cxnLst/>
          <a:rect l="0" t="0" r="0" b="0"/>
          <a:pathLst>
            <a:path>
              <a:moveTo>
                <a:pt x="124600" y="0"/>
              </a:moveTo>
              <a:lnTo>
                <a:pt x="124600" y="2230942"/>
              </a:lnTo>
              <a:lnTo>
                <a:pt x="0" y="223094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A81EAE-6D6E-434A-B075-2685FA62FEE6}">
      <dsp:nvSpPr>
        <dsp:cNvPr id="0" name=""/>
        <dsp:cNvSpPr/>
      </dsp:nvSpPr>
      <dsp:spPr>
        <a:xfrm>
          <a:off x="2400300" y="594962"/>
          <a:ext cx="124600" cy="1388405"/>
        </a:xfrm>
        <a:custGeom>
          <a:avLst/>
          <a:gdLst/>
          <a:ahLst/>
          <a:cxnLst/>
          <a:rect l="0" t="0" r="0" b="0"/>
          <a:pathLst>
            <a:path>
              <a:moveTo>
                <a:pt x="0" y="0"/>
              </a:moveTo>
              <a:lnTo>
                <a:pt x="0" y="1388405"/>
              </a:lnTo>
              <a:lnTo>
                <a:pt x="124600" y="13884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51CC3B-1633-442B-8D91-88BD081EF6AC}">
      <dsp:nvSpPr>
        <dsp:cNvPr id="0" name=""/>
        <dsp:cNvSpPr/>
      </dsp:nvSpPr>
      <dsp:spPr>
        <a:xfrm>
          <a:off x="2275699" y="594962"/>
          <a:ext cx="124600" cy="1388405"/>
        </a:xfrm>
        <a:custGeom>
          <a:avLst/>
          <a:gdLst/>
          <a:ahLst/>
          <a:cxnLst/>
          <a:rect l="0" t="0" r="0" b="0"/>
          <a:pathLst>
            <a:path>
              <a:moveTo>
                <a:pt x="124600" y="0"/>
              </a:moveTo>
              <a:lnTo>
                <a:pt x="124600" y="1388405"/>
              </a:lnTo>
              <a:lnTo>
                <a:pt x="0" y="138840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441C72-7581-4CCE-B1EF-DE2F591BE3F9}">
      <dsp:nvSpPr>
        <dsp:cNvPr id="0" name=""/>
        <dsp:cNvSpPr/>
      </dsp:nvSpPr>
      <dsp:spPr>
        <a:xfrm>
          <a:off x="2400300" y="594962"/>
          <a:ext cx="124600" cy="545869"/>
        </a:xfrm>
        <a:custGeom>
          <a:avLst/>
          <a:gdLst/>
          <a:ahLst/>
          <a:cxnLst/>
          <a:rect l="0" t="0" r="0" b="0"/>
          <a:pathLst>
            <a:path>
              <a:moveTo>
                <a:pt x="0" y="0"/>
              </a:moveTo>
              <a:lnTo>
                <a:pt x="0" y="545869"/>
              </a:lnTo>
              <a:lnTo>
                <a:pt x="124600" y="5458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304366-8354-4558-A099-BDB413435EBC}">
      <dsp:nvSpPr>
        <dsp:cNvPr id="0" name=""/>
        <dsp:cNvSpPr/>
      </dsp:nvSpPr>
      <dsp:spPr>
        <a:xfrm>
          <a:off x="2275699" y="594962"/>
          <a:ext cx="124600" cy="545869"/>
        </a:xfrm>
        <a:custGeom>
          <a:avLst/>
          <a:gdLst/>
          <a:ahLst/>
          <a:cxnLst/>
          <a:rect l="0" t="0" r="0" b="0"/>
          <a:pathLst>
            <a:path>
              <a:moveTo>
                <a:pt x="124600" y="0"/>
              </a:moveTo>
              <a:lnTo>
                <a:pt x="124600" y="545869"/>
              </a:lnTo>
              <a:lnTo>
                <a:pt x="0" y="54586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B3FEBF-7B44-4D81-96CD-3833B1AC24B4}">
      <dsp:nvSpPr>
        <dsp:cNvPr id="0" name=""/>
        <dsp:cNvSpPr/>
      </dsp:nvSpPr>
      <dsp:spPr>
        <a:xfrm>
          <a:off x="1676400" y="1626"/>
          <a:ext cx="1447798" cy="5933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ts val="0"/>
            </a:spcAft>
            <a:buNone/>
          </a:pPr>
          <a:r>
            <a:rPr lang="en-US" sz="1000" b="1" kern="1200" dirty="0"/>
            <a:t>Presidential Delegations </a:t>
          </a:r>
        </a:p>
        <a:p>
          <a:pPr marL="0" lvl="0" indent="0" algn="ctr" defTabSz="444500">
            <a:lnSpc>
              <a:spcPct val="90000"/>
            </a:lnSpc>
            <a:spcBef>
              <a:spcPct val="0"/>
            </a:spcBef>
            <a:spcAft>
              <a:spcPts val="0"/>
            </a:spcAft>
            <a:buNone/>
          </a:pPr>
          <a:r>
            <a:rPr lang="en-US" sz="1000" kern="1200" dirty="0"/>
            <a:t>(Executive Order 13603)</a:t>
          </a:r>
        </a:p>
      </dsp:txBody>
      <dsp:txXfrm>
        <a:off x="1676400" y="1626"/>
        <a:ext cx="1447798" cy="593335"/>
      </dsp:txXfrm>
    </dsp:sp>
    <dsp:sp modelId="{C822B53B-7D6B-41E7-98B4-C1C39F60BFC5}">
      <dsp:nvSpPr>
        <dsp:cNvPr id="0" name=""/>
        <dsp:cNvSpPr/>
      </dsp:nvSpPr>
      <dsp:spPr>
        <a:xfrm>
          <a:off x="1089027" y="844163"/>
          <a:ext cx="1186671" cy="5933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b="1" kern="1200" dirty="0"/>
            <a:t>DOD (Water)</a:t>
          </a:r>
        </a:p>
      </dsp:txBody>
      <dsp:txXfrm>
        <a:off x="1089027" y="844163"/>
        <a:ext cx="1186671" cy="593335"/>
      </dsp:txXfrm>
    </dsp:sp>
    <dsp:sp modelId="{98D2DC75-D8D2-4761-A0CA-DEB985460062}">
      <dsp:nvSpPr>
        <dsp:cNvPr id="0" name=""/>
        <dsp:cNvSpPr/>
      </dsp:nvSpPr>
      <dsp:spPr>
        <a:xfrm>
          <a:off x="2524900" y="844163"/>
          <a:ext cx="1186671" cy="5933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ts val="0"/>
            </a:spcAft>
            <a:buNone/>
          </a:pPr>
          <a:r>
            <a:rPr lang="en-US" sz="1000" b="1" kern="1200" dirty="0"/>
            <a:t>USDA (Food) </a:t>
          </a:r>
        </a:p>
        <a:p>
          <a:pPr marL="0" lvl="0" indent="0" algn="ctr" defTabSz="444500">
            <a:lnSpc>
              <a:spcPct val="90000"/>
            </a:lnSpc>
            <a:spcBef>
              <a:spcPct val="0"/>
            </a:spcBef>
            <a:spcAft>
              <a:spcPts val="0"/>
            </a:spcAft>
            <a:buNone/>
          </a:pPr>
          <a:r>
            <a:rPr lang="en-US" sz="1000" kern="1200" dirty="0"/>
            <a:t>APAS </a:t>
          </a:r>
        </a:p>
        <a:p>
          <a:pPr marL="0" lvl="0" indent="0" algn="ctr" defTabSz="444500">
            <a:lnSpc>
              <a:spcPct val="90000"/>
            </a:lnSpc>
            <a:spcBef>
              <a:spcPct val="0"/>
            </a:spcBef>
            <a:spcAft>
              <a:spcPts val="0"/>
            </a:spcAft>
            <a:buNone/>
          </a:pPr>
          <a:r>
            <a:rPr lang="en-US" sz="1000" kern="1200" dirty="0">
              <a:solidFill>
                <a:schemeClr val="tx1"/>
              </a:solidFill>
            </a:rPr>
            <a:t>7 CFR Part 789</a:t>
          </a:r>
        </a:p>
      </dsp:txBody>
      <dsp:txXfrm>
        <a:off x="2524900" y="844163"/>
        <a:ext cx="1186671" cy="593335"/>
      </dsp:txXfrm>
    </dsp:sp>
    <dsp:sp modelId="{92357BCC-7E0A-4ED1-B48C-1A231443B78C}">
      <dsp:nvSpPr>
        <dsp:cNvPr id="0" name=""/>
        <dsp:cNvSpPr/>
      </dsp:nvSpPr>
      <dsp:spPr>
        <a:xfrm>
          <a:off x="1089027" y="1686700"/>
          <a:ext cx="1186671" cy="5933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ts val="0"/>
            </a:spcAft>
            <a:buNone/>
          </a:pPr>
          <a:r>
            <a:rPr lang="en-US" sz="1000" b="1" kern="1200" dirty="0"/>
            <a:t>DOC (Industrial)</a:t>
          </a:r>
        </a:p>
        <a:p>
          <a:pPr marL="0" lvl="0" indent="0" algn="ctr" defTabSz="444500">
            <a:lnSpc>
              <a:spcPct val="90000"/>
            </a:lnSpc>
            <a:spcBef>
              <a:spcPct val="0"/>
            </a:spcBef>
            <a:spcAft>
              <a:spcPts val="0"/>
            </a:spcAft>
            <a:buNone/>
          </a:pPr>
          <a:r>
            <a:rPr lang="en-US" sz="1000" b="1" kern="1200" dirty="0"/>
            <a:t>DPAS</a:t>
          </a:r>
        </a:p>
        <a:p>
          <a:pPr marL="0" lvl="0" indent="0" algn="ctr" defTabSz="444500">
            <a:lnSpc>
              <a:spcPct val="90000"/>
            </a:lnSpc>
            <a:spcBef>
              <a:spcPct val="0"/>
            </a:spcBef>
            <a:spcAft>
              <a:spcPts val="0"/>
            </a:spcAft>
            <a:buNone/>
          </a:pPr>
          <a:r>
            <a:rPr lang="en-US" sz="1000" kern="1200" dirty="0">
              <a:solidFill>
                <a:schemeClr val="tx1"/>
              </a:solidFill>
            </a:rPr>
            <a:t>15 CFR Part 700</a:t>
          </a:r>
        </a:p>
      </dsp:txBody>
      <dsp:txXfrm>
        <a:off x="1089027" y="1686700"/>
        <a:ext cx="1186671" cy="593335"/>
      </dsp:txXfrm>
    </dsp:sp>
    <dsp:sp modelId="{FABEB939-82A9-486E-AFB2-88E2BC730675}">
      <dsp:nvSpPr>
        <dsp:cNvPr id="0" name=""/>
        <dsp:cNvSpPr/>
      </dsp:nvSpPr>
      <dsp:spPr>
        <a:xfrm>
          <a:off x="2524900" y="1686700"/>
          <a:ext cx="1186671" cy="5933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ts val="0"/>
            </a:spcAft>
            <a:buNone/>
          </a:pPr>
          <a:r>
            <a:rPr lang="en-US" sz="1000" b="1" kern="1200" dirty="0"/>
            <a:t>DOE (Energy) </a:t>
          </a:r>
        </a:p>
        <a:p>
          <a:pPr marL="0" lvl="0" indent="0" algn="ctr" defTabSz="444500">
            <a:lnSpc>
              <a:spcPct val="90000"/>
            </a:lnSpc>
            <a:spcBef>
              <a:spcPct val="0"/>
            </a:spcBef>
            <a:spcAft>
              <a:spcPts val="0"/>
            </a:spcAft>
            <a:buNone/>
          </a:pPr>
          <a:r>
            <a:rPr lang="en-US" sz="1000" b="1" kern="1200" dirty="0"/>
            <a:t>EPAS</a:t>
          </a:r>
        </a:p>
        <a:p>
          <a:pPr marL="0" lvl="0" indent="0" algn="ctr" defTabSz="444500">
            <a:lnSpc>
              <a:spcPct val="90000"/>
            </a:lnSpc>
            <a:spcBef>
              <a:spcPct val="0"/>
            </a:spcBef>
            <a:spcAft>
              <a:spcPts val="0"/>
            </a:spcAft>
            <a:buNone/>
          </a:pPr>
          <a:r>
            <a:rPr lang="en-US" sz="1000" kern="1200" dirty="0">
              <a:solidFill>
                <a:schemeClr val="tx1"/>
              </a:solidFill>
            </a:rPr>
            <a:t>10 CFR Part 217</a:t>
          </a:r>
        </a:p>
      </dsp:txBody>
      <dsp:txXfrm>
        <a:off x="2524900" y="1686700"/>
        <a:ext cx="1186671" cy="593335"/>
      </dsp:txXfrm>
    </dsp:sp>
    <dsp:sp modelId="{1BF90E6A-64A6-4089-9C79-4C72C365DD27}">
      <dsp:nvSpPr>
        <dsp:cNvPr id="0" name=""/>
        <dsp:cNvSpPr/>
      </dsp:nvSpPr>
      <dsp:spPr>
        <a:xfrm>
          <a:off x="1089027" y="2529237"/>
          <a:ext cx="1186671" cy="5933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ts val="0"/>
            </a:spcAft>
            <a:buNone/>
          </a:pPr>
          <a:r>
            <a:rPr lang="en-US" sz="1000" b="1" kern="1200" dirty="0"/>
            <a:t>HHS (Health)</a:t>
          </a:r>
        </a:p>
        <a:p>
          <a:pPr marL="0" lvl="0" indent="0" algn="ctr" defTabSz="444500">
            <a:lnSpc>
              <a:spcPct val="90000"/>
            </a:lnSpc>
            <a:spcBef>
              <a:spcPct val="0"/>
            </a:spcBef>
            <a:spcAft>
              <a:spcPts val="0"/>
            </a:spcAft>
            <a:buNone/>
          </a:pPr>
          <a:r>
            <a:rPr lang="en-US" sz="1000" b="1" kern="1200" dirty="0"/>
            <a:t>HRPAS</a:t>
          </a:r>
        </a:p>
        <a:p>
          <a:pPr marL="0" lvl="0" indent="0" algn="ctr" defTabSz="444500">
            <a:lnSpc>
              <a:spcPct val="90000"/>
            </a:lnSpc>
            <a:spcBef>
              <a:spcPct val="0"/>
            </a:spcBef>
            <a:spcAft>
              <a:spcPts val="0"/>
            </a:spcAft>
            <a:buNone/>
          </a:pPr>
          <a:r>
            <a:rPr lang="en-US" sz="1000" kern="1200" dirty="0">
              <a:solidFill>
                <a:schemeClr val="tx1"/>
              </a:solidFill>
            </a:rPr>
            <a:t>45 CFR Part 101</a:t>
          </a:r>
        </a:p>
      </dsp:txBody>
      <dsp:txXfrm>
        <a:off x="1089027" y="2529237"/>
        <a:ext cx="1186671" cy="593335"/>
      </dsp:txXfrm>
    </dsp:sp>
    <dsp:sp modelId="{0818500E-D872-46CB-9239-442449240112}">
      <dsp:nvSpPr>
        <dsp:cNvPr id="0" name=""/>
        <dsp:cNvSpPr/>
      </dsp:nvSpPr>
      <dsp:spPr>
        <a:xfrm>
          <a:off x="2524900" y="2529237"/>
          <a:ext cx="1186671" cy="59333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ts val="0"/>
            </a:spcAft>
            <a:buNone/>
          </a:pPr>
          <a:r>
            <a:rPr lang="en-US" sz="1000" b="1" kern="1200" dirty="0"/>
            <a:t>DOT (Civil Transport)</a:t>
          </a:r>
        </a:p>
        <a:p>
          <a:pPr marL="0" lvl="0" indent="0" algn="ctr" defTabSz="444500">
            <a:lnSpc>
              <a:spcPct val="90000"/>
            </a:lnSpc>
            <a:spcBef>
              <a:spcPct val="0"/>
            </a:spcBef>
            <a:spcAft>
              <a:spcPts val="0"/>
            </a:spcAft>
            <a:buNone/>
          </a:pPr>
          <a:r>
            <a:rPr lang="en-US" sz="1000" b="1" kern="1200" dirty="0"/>
            <a:t>TPAS</a:t>
          </a:r>
        </a:p>
        <a:p>
          <a:pPr marL="0" lvl="0" indent="0" algn="ctr" defTabSz="444500">
            <a:lnSpc>
              <a:spcPct val="90000"/>
            </a:lnSpc>
            <a:spcBef>
              <a:spcPct val="0"/>
            </a:spcBef>
            <a:spcAft>
              <a:spcPts val="0"/>
            </a:spcAft>
            <a:buNone/>
          </a:pPr>
          <a:r>
            <a:rPr lang="en-US" sz="1000" kern="1200" dirty="0">
              <a:solidFill>
                <a:schemeClr val="tx1"/>
              </a:solidFill>
            </a:rPr>
            <a:t>49 CFR Part 33</a:t>
          </a:r>
        </a:p>
      </dsp:txBody>
      <dsp:txXfrm>
        <a:off x="2524900" y="2529237"/>
        <a:ext cx="1186671" cy="5933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F52326-E037-4897-93BB-FD397D7BB92C}">
      <dsp:nvSpPr>
        <dsp:cNvPr id="0" name=""/>
        <dsp:cNvSpPr/>
      </dsp:nvSpPr>
      <dsp:spPr>
        <a:xfrm>
          <a:off x="1908048" y="2031999"/>
          <a:ext cx="381000" cy="409575"/>
        </a:xfrm>
        <a:custGeom>
          <a:avLst/>
          <a:gdLst/>
          <a:ahLst/>
          <a:cxnLst/>
          <a:rect l="0" t="0" r="0" b="0"/>
          <a:pathLst>
            <a:path>
              <a:moveTo>
                <a:pt x="0" y="0"/>
              </a:moveTo>
              <a:lnTo>
                <a:pt x="190500" y="0"/>
              </a:lnTo>
              <a:lnTo>
                <a:pt x="190500" y="409575"/>
              </a:lnTo>
              <a:lnTo>
                <a:pt x="381000" y="409575"/>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02BDAB-5253-413B-A760-6F4A9A36164B}">
      <dsp:nvSpPr>
        <dsp:cNvPr id="0" name=""/>
        <dsp:cNvSpPr/>
      </dsp:nvSpPr>
      <dsp:spPr>
        <a:xfrm>
          <a:off x="1908048" y="1622424"/>
          <a:ext cx="381000" cy="409574"/>
        </a:xfrm>
        <a:custGeom>
          <a:avLst/>
          <a:gdLst/>
          <a:ahLst/>
          <a:cxnLst/>
          <a:rect l="0" t="0" r="0" b="0"/>
          <a:pathLst>
            <a:path>
              <a:moveTo>
                <a:pt x="0" y="409574"/>
              </a:moveTo>
              <a:lnTo>
                <a:pt x="190500" y="409574"/>
              </a:lnTo>
              <a:lnTo>
                <a:pt x="190500" y="0"/>
              </a:lnTo>
              <a:lnTo>
                <a:pt x="381000" y="0"/>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274A59-5923-44DC-BA88-EED92B1C8E38}">
      <dsp:nvSpPr>
        <dsp:cNvPr id="0" name=""/>
        <dsp:cNvSpPr/>
      </dsp:nvSpPr>
      <dsp:spPr>
        <a:xfrm>
          <a:off x="3047" y="1741487"/>
          <a:ext cx="1905000" cy="5810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t>Example</a:t>
          </a:r>
        </a:p>
      </dsp:txBody>
      <dsp:txXfrm>
        <a:off x="3047" y="1741487"/>
        <a:ext cx="1905000" cy="581025"/>
      </dsp:txXfrm>
    </dsp:sp>
    <dsp:sp modelId="{20ACFA9E-7717-4617-8F6C-7C6D3E1AA1DF}">
      <dsp:nvSpPr>
        <dsp:cNvPr id="0" name=""/>
        <dsp:cNvSpPr/>
      </dsp:nvSpPr>
      <dsp:spPr>
        <a:xfrm>
          <a:off x="2289048" y="1331912"/>
          <a:ext cx="3802475" cy="58102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00000"/>
            </a:lnSpc>
            <a:spcBef>
              <a:spcPct val="0"/>
            </a:spcBef>
            <a:spcAft>
              <a:spcPts val="0"/>
            </a:spcAft>
            <a:buNone/>
          </a:pPr>
          <a:r>
            <a:rPr lang="en-US" sz="2400" kern="1200" dirty="0"/>
            <a:t>DOA1 = (DO) + (A1) &lt;Aircraft&gt;</a:t>
          </a:r>
        </a:p>
      </dsp:txBody>
      <dsp:txXfrm>
        <a:off x="2289048" y="1331912"/>
        <a:ext cx="3802475" cy="581025"/>
      </dsp:txXfrm>
    </dsp:sp>
    <dsp:sp modelId="{EBCDDF17-EBCA-4620-89C3-90628445A432}">
      <dsp:nvSpPr>
        <dsp:cNvPr id="0" name=""/>
        <dsp:cNvSpPr/>
      </dsp:nvSpPr>
      <dsp:spPr>
        <a:xfrm>
          <a:off x="2289048" y="2151062"/>
          <a:ext cx="3803904" cy="581025"/>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100000"/>
            </a:lnSpc>
            <a:spcBef>
              <a:spcPct val="0"/>
            </a:spcBef>
            <a:spcAft>
              <a:spcPts val="0"/>
            </a:spcAft>
            <a:buNone/>
          </a:pPr>
          <a:r>
            <a:rPr lang="en-US" sz="2500" kern="1200" dirty="0"/>
            <a:t>DXA1 = (DX) + (A1) &lt;Aircraft&gt;</a:t>
          </a:r>
        </a:p>
      </dsp:txBody>
      <dsp:txXfrm>
        <a:off x="2289048" y="2151062"/>
        <a:ext cx="3803904" cy="5810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980C8B-BC2E-4283-B3EF-A931898BCE5D}">
      <dsp:nvSpPr>
        <dsp:cNvPr id="0" name=""/>
        <dsp:cNvSpPr/>
      </dsp:nvSpPr>
      <dsp:spPr>
        <a:xfrm>
          <a:off x="0" y="3178212"/>
          <a:ext cx="6858000" cy="90680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008" tIns="64008" rIns="64008" bIns="64008" numCol="1" spcCol="1270" anchor="ctr" anchorCtr="0">
          <a:noAutofit/>
        </a:bodyPr>
        <a:lstStyle/>
        <a:p>
          <a:pPr marL="0" lvl="0" indent="0" algn="l" defTabSz="400050">
            <a:lnSpc>
              <a:spcPct val="90000"/>
            </a:lnSpc>
            <a:spcBef>
              <a:spcPct val="0"/>
            </a:spcBef>
            <a:spcAft>
              <a:spcPct val="35000"/>
            </a:spcAft>
            <a:buNone/>
          </a:pPr>
          <a:r>
            <a:rPr lang="en-US" sz="900" kern="1200" dirty="0"/>
            <a:t>Companies who receive rated orders must in turn place rated orders with their suppliers for the items they need to fill the orders.  This continues from contractor to subcontractor to supplier throughout the entire supply chain.</a:t>
          </a:r>
        </a:p>
      </dsp:txBody>
      <dsp:txXfrm>
        <a:off x="0" y="3178212"/>
        <a:ext cx="2057400" cy="906809"/>
      </dsp:txXfrm>
    </dsp:sp>
    <dsp:sp modelId="{F68627E2-8A62-46F1-A906-FE5873768DA2}">
      <dsp:nvSpPr>
        <dsp:cNvPr id="0" name=""/>
        <dsp:cNvSpPr/>
      </dsp:nvSpPr>
      <dsp:spPr>
        <a:xfrm>
          <a:off x="0" y="2120267"/>
          <a:ext cx="6858000" cy="90680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008" tIns="64008" rIns="64008" bIns="64008" numCol="1" spcCol="1270" anchor="ctr" anchorCtr="0">
          <a:noAutofit/>
        </a:bodyPr>
        <a:lstStyle/>
        <a:p>
          <a:pPr marL="0" lvl="0" indent="0" algn="l" defTabSz="400050">
            <a:lnSpc>
              <a:spcPct val="90000"/>
            </a:lnSpc>
            <a:spcBef>
              <a:spcPct val="0"/>
            </a:spcBef>
            <a:spcAft>
              <a:spcPct val="35000"/>
            </a:spcAft>
            <a:buNone/>
          </a:pPr>
          <a:r>
            <a:rPr lang="en-US" sz="900" kern="1200" dirty="0"/>
            <a:t>All U.S. companies are required by law to accept rated orders and provide preferential scheduling if necessary to meet required delivery date(s).</a:t>
          </a:r>
        </a:p>
      </dsp:txBody>
      <dsp:txXfrm>
        <a:off x="0" y="2120267"/>
        <a:ext cx="2057400" cy="906809"/>
      </dsp:txXfrm>
    </dsp:sp>
    <dsp:sp modelId="{28B52680-757A-4EF8-A90C-E3346294E4F0}">
      <dsp:nvSpPr>
        <dsp:cNvPr id="0" name=""/>
        <dsp:cNvSpPr/>
      </dsp:nvSpPr>
      <dsp:spPr>
        <a:xfrm>
          <a:off x="0" y="1062322"/>
          <a:ext cx="6858000" cy="90680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008" tIns="64008" rIns="64008" bIns="64008" numCol="1" spcCol="1270" anchor="ctr" anchorCtr="0">
          <a:noAutofit/>
        </a:bodyPr>
        <a:lstStyle/>
        <a:p>
          <a:pPr marL="0" lvl="0" indent="0" algn="l" defTabSz="400050">
            <a:lnSpc>
              <a:spcPct val="90000"/>
            </a:lnSpc>
            <a:spcBef>
              <a:spcPct val="0"/>
            </a:spcBef>
            <a:spcAft>
              <a:spcPct val="35000"/>
            </a:spcAft>
            <a:buNone/>
          </a:pPr>
          <a:r>
            <a:rPr lang="en-US" sz="900" kern="1200" dirty="0"/>
            <a:t>A rated order is a prime contract, a subcontract, or a purchase order issued in accordance with the provisions of the DPAS regulation that supports an approved program.    </a:t>
          </a:r>
        </a:p>
      </dsp:txBody>
      <dsp:txXfrm>
        <a:off x="0" y="1062322"/>
        <a:ext cx="2057400" cy="906809"/>
      </dsp:txXfrm>
    </dsp:sp>
    <dsp:sp modelId="{3BF0B88E-6D9B-4121-8493-277C3A3C45A0}">
      <dsp:nvSpPr>
        <dsp:cNvPr id="0" name=""/>
        <dsp:cNvSpPr/>
      </dsp:nvSpPr>
      <dsp:spPr>
        <a:xfrm>
          <a:off x="0" y="4378"/>
          <a:ext cx="6858000" cy="906809"/>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008" tIns="64008" rIns="64008" bIns="64008" numCol="1" spcCol="1270" anchor="ctr" anchorCtr="0">
          <a:noAutofit/>
        </a:bodyPr>
        <a:lstStyle/>
        <a:p>
          <a:pPr marL="0" lvl="0" indent="0" algn="l" defTabSz="400050">
            <a:lnSpc>
              <a:spcPct val="90000"/>
            </a:lnSpc>
            <a:spcBef>
              <a:spcPct val="0"/>
            </a:spcBef>
            <a:spcAft>
              <a:spcPct val="35000"/>
            </a:spcAft>
            <a:buNone/>
          </a:pPr>
          <a:r>
            <a:rPr lang="en-US" sz="900" kern="1200" dirty="0"/>
            <a:t>Three agencies (DOD, DOE, and DHS) make determinations that a program is necessary or appropriate to promote the national defense.</a:t>
          </a:r>
        </a:p>
      </dsp:txBody>
      <dsp:txXfrm>
        <a:off x="0" y="4378"/>
        <a:ext cx="2057400" cy="906809"/>
      </dsp:txXfrm>
    </dsp:sp>
    <dsp:sp modelId="{17D8E293-264E-4EC0-AC57-685EEE4C1BF0}">
      <dsp:nvSpPr>
        <dsp:cNvPr id="0" name=""/>
        <dsp:cNvSpPr/>
      </dsp:nvSpPr>
      <dsp:spPr>
        <a:xfrm>
          <a:off x="3822363" y="79945"/>
          <a:ext cx="1133512" cy="75567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b="1" kern="1200" dirty="0"/>
            <a:t>Program Approval</a:t>
          </a:r>
        </a:p>
        <a:p>
          <a:pPr marL="0" lvl="0" indent="0" algn="ctr" defTabSz="311150">
            <a:lnSpc>
              <a:spcPct val="90000"/>
            </a:lnSpc>
            <a:spcBef>
              <a:spcPct val="0"/>
            </a:spcBef>
            <a:spcAft>
              <a:spcPct val="35000"/>
            </a:spcAft>
            <a:buNone/>
          </a:pPr>
          <a:r>
            <a:rPr lang="en-US" sz="700" kern="1200" dirty="0"/>
            <a:t>A program is determined to be necessary or appropriate to promote the national defense.</a:t>
          </a:r>
        </a:p>
      </dsp:txBody>
      <dsp:txXfrm>
        <a:off x="3844496" y="102078"/>
        <a:ext cx="1089246" cy="711408"/>
      </dsp:txXfrm>
    </dsp:sp>
    <dsp:sp modelId="{C9A8A852-CCE7-41D8-A778-C3E65D0FB723}">
      <dsp:nvSpPr>
        <dsp:cNvPr id="0" name=""/>
        <dsp:cNvSpPr/>
      </dsp:nvSpPr>
      <dsp:spPr>
        <a:xfrm>
          <a:off x="4343400" y="835620"/>
          <a:ext cx="91440" cy="302269"/>
        </a:xfrm>
        <a:custGeom>
          <a:avLst/>
          <a:gdLst/>
          <a:ahLst/>
          <a:cxnLst/>
          <a:rect l="0" t="0" r="0" b="0"/>
          <a:pathLst>
            <a:path>
              <a:moveTo>
                <a:pt x="45720" y="0"/>
              </a:moveTo>
              <a:lnTo>
                <a:pt x="45720" y="30226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D0A1DB-E402-4ED0-993C-EF2C44A85F1B}">
      <dsp:nvSpPr>
        <dsp:cNvPr id="0" name=""/>
        <dsp:cNvSpPr/>
      </dsp:nvSpPr>
      <dsp:spPr>
        <a:xfrm>
          <a:off x="3822363" y="1137890"/>
          <a:ext cx="1133512" cy="75567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b="1" kern="1200" dirty="0"/>
            <a:t>Contract Awarded</a:t>
          </a:r>
        </a:p>
        <a:p>
          <a:pPr marL="0" lvl="0" indent="0" algn="ctr" defTabSz="311150">
            <a:lnSpc>
              <a:spcPct val="90000"/>
            </a:lnSpc>
            <a:spcBef>
              <a:spcPct val="0"/>
            </a:spcBef>
            <a:spcAft>
              <a:spcPct val="35000"/>
            </a:spcAft>
            <a:buNone/>
          </a:pPr>
          <a:r>
            <a:rPr lang="en-US" sz="700" kern="1200" dirty="0"/>
            <a:t>A DPAS rated order is awarded for the approved program.</a:t>
          </a:r>
        </a:p>
      </dsp:txBody>
      <dsp:txXfrm>
        <a:off x="3844496" y="1160023"/>
        <a:ext cx="1089246" cy="711408"/>
      </dsp:txXfrm>
    </dsp:sp>
    <dsp:sp modelId="{E2589578-E4CE-44CB-969E-1BC4F11993E1}">
      <dsp:nvSpPr>
        <dsp:cNvPr id="0" name=""/>
        <dsp:cNvSpPr/>
      </dsp:nvSpPr>
      <dsp:spPr>
        <a:xfrm>
          <a:off x="4343400" y="1893565"/>
          <a:ext cx="91440" cy="302269"/>
        </a:xfrm>
        <a:custGeom>
          <a:avLst/>
          <a:gdLst/>
          <a:ahLst/>
          <a:cxnLst/>
          <a:rect l="0" t="0" r="0" b="0"/>
          <a:pathLst>
            <a:path>
              <a:moveTo>
                <a:pt x="45720" y="0"/>
              </a:moveTo>
              <a:lnTo>
                <a:pt x="45720" y="302269"/>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CDEC4C6-D659-4A70-AC0C-163DFC49CCB5}">
      <dsp:nvSpPr>
        <dsp:cNvPr id="0" name=""/>
        <dsp:cNvSpPr/>
      </dsp:nvSpPr>
      <dsp:spPr>
        <a:xfrm>
          <a:off x="3822363" y="2195834"/>
          <a:ext cx="1133512" cy="75567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b="1" kern="1200" dirty="0"/>
            <a:t>Prime Contractor</a:t>
          </a:r>
        </a:p>
        <a:p>
          <a:pPr marL="0" lvl="0" indent="0" algn="ctr" defTabSz="311150">
            <a:lnSpc>
              <a:spcPct val="90000"/>
            </a:lnSpc>
            <a:spcBef>
              <a:spcPct val="0"/>
            </a:spcBef>
            <a:spcAft>
              <a:spcPct val="35000"/>
            </a:spcAft>
            <a:buNone/>
          </a:pPr>
          <a:r>
            <a:rPr lang="en-US" sz="700" kern="1200" dirty="0"/>
            <a:t>The prime contractor receives the DPAS rated order.</a:t>
          </a:r>
        </a:p>
      </dsp:txBody>
      <dsp:txXfrm>
        <a:off x="3844496" y="2217967"/>
        <a:ext cx="1089246" cy="711408"/>
      </dsp:txXfrm>
    </dsp:sp>
    <dsp:sp modelId="{CD061802-0A6D-469B-A5AB-5FB119C4C47C}">
      <dsp:nvSpPr>
        <dsp:cNvPr id="0" name=""/>
        <dsp:cNvSpPr/>
      </dsp:nvSpPr>
      <dsp:spPr>
        <a:xfrm>
          <a:off x="3652337" y="2951509"/>
          <a:ext cx="736782" cy="302269"/>
        </a:xfrm>
        <a:custGeom>
          <a:avLst/>
          <a:gdLst/>
          <a:ahLst/>
          <a:cxnLst/>
          <a:rect l="0" t="0" r="0" b="0"/>
          <a:pathLst>
            <a:path>
              <a:moveTo>
                <a:pt x="736782" y="0"/>
              </a:moveTo>
              <a:lnTo>
                <a:pt x="736782" y="151134"/>
              </a:lnTo>
              <a:lnTo>
                <a:pt x="0" y="151134"/>
              </a:lnTo>
              <a:lnTo>
                <a:pt x="0" y="30226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BFBE2B-7CCE-4044-AF15-AB4DA4AF587E}">
      <dsp:nvSpPr>
        <dsp:cNvPr id="0" name=""/>
        <dsp:cNvSpPr/>
      </dsp:nvSpPr>
      <dsp:spPr>
        <a:xfrm>
          <a:off x="3085580" y="3253779"/>
          <a:ext cx="1133512" cy="75567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b="1" i="0" kern="1200" dirty="0"/>
            <a:t>Subcontractor 1</a:t>
          </a:r>
        </a:p>
        <a:p>
          <a:pPr marL="0" lvl="0" indent="0" algn="ctr" defTabSz="311150">
            <a:lnSpc>
              <a:spcPct val="90000"/>
            </a:lnSpc>
            <a:spcBef>
              <a:spcPct val="0"/>
            </a:spcBef>
            <a:spcAft>
              <a:spcPct val="35000"/>
            </a:spcAft>
            <a:buNone/>
          </a:pPr>
          <a:r>
            <a:rPr lang="en-US" sz="700" kern="1200" dirty="0"/>
            <a:t>The prime contractor flows down the DPAS rating to its subcontractors.</a:t>
          </a:r>
        </a:p>
      </dsp:txBody>
      <dsp:txXfrm>
        <a:off x="3107713" y="3275912"/>
        <a:ext cx="1089246" cy="711408"/>
      </dsp:txXfrm>
    </dsp:sp>
    <dsp:sp modelId="{51F5A4AF-BFE2-462C-A294-DECB6AB1446A}">
      <dsp:nvSpPr>
        <dsp:cNvPr id="0" name=""/>
        <dsp:cNvSpPr/>
      </dsp:nvSpPr>
      <dsp:spPr>
        <a:xfrm>
          <a:off x="4389120" y="2951509"/>
          <a:ext cx="736782" cy="302269"/>
        </a:xfrm>
        <a:custGeom>
          <a:avLst/>
          <a:gdLst/>
          <a:ahLst/>
          <a:cxnLst/>
          <a:rect l="0" t="0" r="0" b="0"/>
          <a:pathLst>
            <a:path>
              <a:moveTo>
                <a:pt x="0" y="0"/>
              </a:moveTo>
              <a:lnTo>
                <a:pt x="0" y="151134"/>
              </a:lnTo>
              <a:lnTo>
                <a:pt x="736782" y="151134"/>
              </a:lnTo>
              <a:lnTo>
                <a:pt x="736782" y="30226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49DDC3-EC6C-49B1-82D9-53F1FA1BAD46}">
      <dsp:nvSpPr>
        <dsp:cNvPr id="0" name=""/>
        <dsp:cNvSpPr/>
      </dsp:nvSpPr>
      <dsp:spPr>
        <a:xfrm>
          <a:off x="4559146" y="3253779"/>
          <a:ext cx="1133512" cy="75567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marL="0" lvl="0" indent="0" algn="ctr" defTabSz="311150">
            <a:lnSpc>
              <a:spcPct val="90000"/>
            </a:lnSpc>
            <a:spcBef>
              <a:spcPct val="0"/>
            </a:spcBef>
            <a:spcAft>
              <a:spcPct val="35000"/>
            </a:spcAft>
            <a:buNone/>
          </a:pPr>
          <a:r>
            <a:rPr lang="en-US" sz="700" b="1" kern="1200" dirty="0"/>
            <a:t>Subcontractor 2</a:t>
          </a:r>
        </a:p>
        <a:p>
          <a:pPr marL="0" lvl="0" indent="0" algn="ctr" defTabSz="311150">
            <a:lnSpc>
              <a:spcPct val="90000"/>
            </a:lnSpc>
            <a:spcBef>
              <a:spcPct val="0"/>
            </a:spcBef>
            <a:spcAft>
              <a:spcPct val="35000"/>
            </a:spcAft>
            <a:buNone/>
          </a:pPr>
          <a:r>
            <a:rPr lang="en-US" sz="700" kern="1200" dirty="0"/>
            <a:t>The prime contractor flows down the DPAS rating to its subcontractors.</a:t>
          </a:r>
        </a:p>
      </dsp:txBody>
      <dsp:txXfrm>
        <a:off x="4581279" y="3275912"/>
        <a:ext cx="1089246" cy="71140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E8F24AC-0672-4CEE-BD84-2E49DA79F7FE}" type="datetimeFigureOut">
              <a:rPr lang="en-US" smtClean="0"/>
              <a:t>11/9/2021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EE7A7E4-AC59-4027-B4B9-8F7644A103C5}" type="slidenum">
              <a:rPr lang="en-US" smtClean="0"/>
              <a:t>‹#›</a:t>
            </a:fld>
            <a:endParaRPr lang="en-US"/>
          </a:p>
        </p:txBody>
      </p:sp>
    </p:spTree>
    <p:extLst>
      <p:ext uri="{BB962C8B-B14F-4D97-AF65-F5344CB8AC3E}">
        <p14:creationId xmlns:p14="http://schemas.microsoft.com/office/powerpoint/2010/main" val="2442824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4A4B526-7886-45FE-AD39-3D5E6D8FB968}" type="datetimeFigureOut">
              <a:rPr lang="en-US" smtClean="0"/>
              <a:t>11/9/2021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7BF59DC-FF70-4628-93DA-C511FEE07522}" type="slidenum">
              <a:rPr lang="en-US" smtClean="0"/>
              <a:t>‹#›</a:t>
            </a:fld>
            <a:endParaRPr lang="en-US" dirty="0"/>
          </a:p>
        </p:txBody>
      </p:sp>
    </p:spTree>
    <p:extLst>
      <p:ext uri="{BB962C8B-B14F-4D97-AF65-F5344CB8AC3E}">
        <p14:creationId xmlns:p14="http://schemas.microsoft.com/office/powerpoint/2010/main" val="4055217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F59DC-FF70-4628-93DA-C511FEE07522}" type="slidenum">
              <a:rPr lang="en-US" smtClean="0"/>
              <a:t>4</a:t>
            </a:fld>
            <a:endParaRPr lang="en-US" dirty="0"/>
          </a:p>
        </p:txBody>
      </p:sp>
    </p:spTree>
    <p:extLst>
      <p:ext uri="{BB962C8B-B14F-4D97-AF65-F5344CB8AC3E}">
        <p14:creationId xmlns:p14="http://schemas.microsoft.com/office/powerpoint/2010/main" val="17314235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B65EB-9EA9-4155-8ED4-9A1371525A49}" type="slidenum">
              <a:rPr lang="en-US" smtClean="0"/>
              <a:t>17</a:t>
            </a:fld>
            <a:endParaRPr lang="en-US"/>
          </a:p>
        </p:txBody>
      </p:sp>
    </p:spTree>
    <p:extLst>
      <p:ext uri="{BB962C8B-B14F-4D97-AF65-F5344CB8AC3E}">
        <p14:creationId xmlns:p14="http://schemas.microsoft.com/office/powerpoint/2010/main" val="2091082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B65EB-9EA9-4155-8ED4-9A1371525A49}" type="slidenum">
              <a:rPr lang="en-US" smtClean="0"/>
              <a:t>18</a:t>
            </a:fld>
            <a:endParaRPr lang="en-US"/>
          </a:p>
        </p:txBody>
      </p:sp>
    </p:spTree>
    <p:extLst>
      <p:ext uri="{BB962C8B-B14F-4D97-AF65-F5344CB8AC3E}">
        <p14:creationId xmlns:p14="http://schemas.microsoft.com/office/powerpoint/2010/main" val="40504572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B65EB-9EA9-4155-8ED4-9A1371525A49}" type="slidenum">
              <a:rPr lang="en-US" smtClean="0"/>
              <a:t>19</a:t>
            </a:fld>
            <a:endParaRPr lang="en-US"/>
          </a:p>
        </p:txBody>
      </p:sp>
    </p:spTree>
    <p:extLst>
      <p:ext uri="{BB962C8B-B14F-4D97-AF65-F5344CB8AC3E}">
        <p14:creationId xmlns:p14="http://schemas.microsoft.com/office/powerpoint/2010/main" val="1658473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B65EB-9EA9-4155-8ED4-9A1371525A49}" type="slidenum">
              <a:rPr lang="en-US" smtClean="0"/>
              <a:t>20</a:t>
            </a:fld>
            <a:endParaRPr lang="en-US"/>
          </a:p>
        </p:txBody>
      </p:sp>
    </p:spTree>
    <p:extLst>
      <p:ext uri="{BB962C8B-B14F-4D97-AF65-F5344CB8AC3E}">
        <p14:creationId xmlns:p14="http://schemas.microsoft.com/office/powerpoint/2010/main" val="3087847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F59DC-FF70-4628-93DA-C511FEE07522}" type="slidenum">
              <a:rPr lang="en-US" smtClean="0"/>
              <a:t>21</a:t>
            </a:fld>
            <a:endParaRPr lang="en-US" dirty="0"/>
          </a:p>
        </p:txBody>
      </p:sp>
    </p:spTree>
    <p:extLst>
      <p:ext uri="{BB962C8B-B14F-4D97-AF65-F5344CB8AC3E}">
        <p14:creationId xmlns:p14="http://schemas.microsoft.com/office/powerpoint/2010/main" val="1390207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a:p>
            <a:endParaRPr lang="en-US" dirty="0"/>
          </a:p>
          <a:p>
            <a:endParaRPr lang="en-US" dirty="0"/>
          </a:p>
        </p:txBody>
      </p:sp>
      <p:sp>
        <p:nvSpPr>
          <p:cNvPr id="4" name="Slide Number Placeholder 3"/>
          <p:cNvSpPr>
            <a:spLocks noGrp="1"/>
          </p:cNvSpPr>
          <p:nvPr>
            <p:ph type="sldNum" sz="quarter" idx="10"/>
          </p:nvPr>
        </p:nvSpPr>
        <p:spPr/>
        <p:txBody>
          <a:bodyPr/>
          <a:lstStyle/>
          <a:p>
            <a:fld id="{57BF59DC-FF70-4628-93DA-C511FEE07522}" type="slidenum">
              <a:rPr lang="en-US" smtClean="0"/>
              <a:t>22</a:t>
            </a:fld>
            <a:endParaRPr lang="en-US" dirty="0"/>
          </a:p>
        </p:txBody>
      </p:sp>
    </p:spTree>
    <p:extLst>
      <p:ext uri="{BB962C8B-B14F-4D97-AF65-F5344CB8AC3E}">
        <p14:creationId xmlns:p14="http://schemas.microsoft.com/office/powerpoint/2010/main" val="2176788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F59DC-FF70-4628-93DA-C511FEE07522}" type="slidenum">
              <a:rPr lang="en-US" smtClean="0"/>
              <a:t>23</a:t>
            </a:fld>
            <a:endParaRPr lang="en-US" dirty="0"/>
          </a:p>
        </p:txBody>
      </p:sp>
    </p:spTree>
    <p:extLst>
      <p:ext uri="{BB962C8B-B14F-4D97-AF65-F5344CB8AC3E}">
        <p14:creationId xmlns:p14="http://schemas.microsoft.com/office/powerpoint/2010/main" val="4077446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7BF59DC-FF70-4628-93DA-C511FEE07522}" type="slidenum">
              <a:rPr lang="en-US" smtClean="0"/>
              <a:t>24</a:t>
            </a:fld>
            <a:endParaRPr lang="en-US" dirty="0"/>
          </a:p>
        </p:txBody>
      </p:sp>
    </p:spTree>
    <p:extLst>
      <p:ext uri="{BB962C8B-B14F-4D97-AF65-F5344CB8AC3E}">
        <p14:creationId xmlns:p14="http://schemas.microsoft.com/office/powerpoint/2010/main" val="588653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57BF59DC-FF70-4628-93DA-C511FEE07522}" type="slidenum">
              <a:rPr lang="en-US" smtClean="0"/>
              <a:t>25</a:t>
            </a:fld>
            <a:endParaRPr lang="en-US" dirty="0"/>
          </a:p>
        </p:txBody>
      </p:sp>
    </p:spTree>
    <p:extLst>
      <p:ext uri="{BB962C8B-B14F-4D97-AF65-F5344CB8AC3E}">
        <p14:creationId xmlns:p14="http://schemas.microsoft.com/office/powerpoint/2010/main" val="36778251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F59DC-FF70-4628-93DA-C511FEE07522}" type="slidenum">
              <a:rPr lang="en-US" smtClean="0"/>
              <a:t>27</a:t>
            </a:fld>
            <a:endParaRPr lang="en-US" dirty="0"/>
          </a:p>
        </p:txBody>
      </p:sp>
    </p:spTree>
    <p:extLst>
      <p:ext uri="{BB962C8B-B14F-4D97-AF65-F5344CB8AC3E}">
        <p14:creationId xmlns:p14="http://schemas.microsoft.com/office/powerpoint/2010/main" val="80867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F59DC-FF70-4628-93DA-C511FEE07522}" type="slidenum">
              <a:rPr lang="en-US" smtClean="0"/>
              <a:t>9</a:t>
            </a:fld>
            <a:endParaRPr lang="en-US" dirty="0"/>
          </a:p>
        </p:txBody>
      </p:sp>
    </p:spTree>
    <p:extLst>
      <p:ext uri="{BB962C8B-B14F-4D97-AF65-F5344CB8AC3E}">
        <p14:creationId xmlns:p14="http://schemas.microsoft.com/office/powerpoint/2010/main" val="24774549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F59DC-FF70-4628-93DA-C511FEE07522}" type="slidenum">
              <a:rPr lang="en-US" smtClean="0"/>
              <a:t>28</a:t>
            </a:fld>
            <a:endParaRPr lang="en-US" dirty="0"/>
          </a:p>
        </p:txBody>
      </p:sp>
    </p:spTree>
    <p:extLst>
      <p:ext uri="{BB962C8B-B14F-4D97-AF65-F5344CB8AC3E}">
        <p14:creationId xmlns:p14="http://schemas.microsoft.com/office/powerpoint/2010/main" val="1868224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F59DC-FF70-4628-93DA-C511FEE07522}" type="slidenum">
              <a:rPr lang="en-US" smtClean="0"/>
              <a:t>29</a:t>
            </a:fld>
            <a:endParaRPr lang="en-US" dirty="0"/>
          </a:p>
        </p:txBody>
      </p:sp>
    </p:spTree>
    <p:extLst>
      <p:ext uri="{BB962C8B-B14F-4D97-AF65-F5344CB8AC3E}">
        <p14:creationId xmlns:p14="http://schemas.microsoft.com/office/powerpoint/2010/main" val="2314648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F59DC-FF70-4628-93DA-C511FEE07522}" type="slidenum">
              <a:rPr lang="en-US" smtClean="0"/>
              <a:t>66</a:t>
            </a:fld>
            <a:endParaRPr lang="en-US" dirty="0"/>
          </a:p>
        </p:txBody>
      </p:sp>
    </p:spTree>
    <p:extLst>
      <p:ext uri="{BB962C8B-B14F-4D97-AF65-F5344CB8AC3E}">
        <p14:creationId xmlns:p14="http://schemas.microsoft.com/office/powerpoint/2010/main" val="3507099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F59DC-FF70-4628-93DA-C511FEE07522}" type="slidenum">
              <a:rPr lang="en-US" smtClean="0"/>
              <a:t>67</a:t>
            </a:fld>
            <a:endParaRPr lang="en-US" dirty="0"/>
          </a:p>
        </p:txBody>
      </p:sp>
    </p:spTree>
    <p:extLst>
      <p:ext uri="{BB962C8B-B14F-4D97-AF65-F5344CB8AC3E}">
        <p14:creationId xmlns:p14="http://schemas.microsoft.com/office/powerpoint/2010/main" val="18883744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F59DC-FF70-4628-93DA-C511FEE07522}" type="slidenum">
              <a:rPr lang="en-US" smtClean="0"/>
              <a:t>71</a:t>
            </a:fld>
            <a:endParaRPr lang="en-US" dirty="0"/>
          </a:p>
        </p:txBody>
      </p:sp>
    </p:spTree>
    <p:extLst>
      <p:ext uri="{BB962C8B-B14F-4D97-AF65-F5344CB8AC3E}">
        <p14:creationId xmlns:p14="http://schemas.microsoft.com/office/powerpoint/2010/main" val="42081173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F59DC-FF70-4628-93DA-C511FEE07522}" type="slidenum">
              <a:rPr lang="en-US" smtClean="0"/>
              <a:t>85</a:t>
            </a:fld>
            <a:endParaRPr lang="en-US" dirty="0"/>
          </a:p>
        </p:txBody>
      </p:sp>
    </p:spTree>
    <p:extLst>
      <p:ext uri="{BB962C8B-B14F-4D97-AF65-F5344CB8AC3E}">
        <p14:creationId xmlns:p14="http://schemas.microsoft.com/office/powerpoint/2010/main" val="15302675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F59DC-FF70-4628-93DA-C511FEE07522}" type="slidenum">
              <a:rPr lang="en-US" smtClean="0"/>
              <a:t>86</a:t>
            </a:fld>
            <a:endParaRPr lang="en-US" dirty="0"/>
          </a:p>
        </p:txBody>
      </p:sp>
    </p:spTree>
    <p:extLst>
      <p:ext uri="{BB962C8B-B14F-4D97-AF65-F5344CB8AC3E}">
        <p14:creationId xmlns:p14="http://schemas.microsoft.com/office/powerpoint/2010/main" val="2105057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F59DC-FF70-4628-93DA-C511FEE07522}" type="slidenum">
              <a:rPr lang="en-US" smtClean="0"/>
              <a:t>88</a:t>
            </a:fld>
            <a:endParaRPr lang="en-US" dirty="0"/>
          </a:p>
        </p:txBody>
      </p:sp>
    </p:spTree>
    <p:extLst>
      <p:ext uri="{BB962C8B-B14F-4D97-AF65-F5344CB8AC3E}">
        <p14:creationId xmlns:p14="http://schemas.microsoft.com/office/powerpoint/2010/main" val="1605241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BF59DC-FF70-4628-93DA-C511FEE07522}" type="slidenum">
              <a:rPr lang="en-US" smtClean="0"/>
              <a:t>10</a:t>
            </a:fld>
            <a:endParaRPr lang="en-US" dirty="0"/>
          </a:p>
        </p:txBody>
      </p:sp>
    </p:spTree>
    <p:extLst>
      <p:ext uri="{BB962C8B-B14F-4D97-AF65-F5344CB8AC3E}">
        <p14:creationId xmlns:p14="http://schemas.microsoft.com/office/powerpoint/2010/main" val="392010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C52B7D3-C56F-480B-BBCB-620F41518778}" type="slidenum">
              <a:rPr lang="en-US" smtClean="0"/>
              <a:t>11</a:t>
            </a:fld>
            <a:endParaRPr lang="en-US"/>
          </a:p>
        </p:txBody>
      </p:sp>
    </p:spTree>
    <p:extLst>
      <p:ext uri="{BB962C8B-B14F-4D97-AF65-F5344CB8AC3E}">
        <p14:creationId xmlns:p14="http://schemas.microsoft.com/office/powerpoint/2010/main" val="625690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B65EB-9EA9-4155-8ED4-9A1371525A49}" type="slidenum">
              <a:rPr lang="en-US" smtClean="0"/>
              <a:t>12</a:t>
            </a:fld>
            <a:endParaRPr lang="en-US"/>
          </a:p>
        </p:txBody>
      </p:sp>
    </p:spTree>
    <p:extLst>
      <p:ext uri="{BB962C8B-B14F-4D97-AF65-F5344CB8AC3E}">
        <p14:creationId xmlns:p14="http://schemas.microsoft.com/office/powerpoint/2010/main" val="1791616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changes to slide</a:t>
            </a:r>
          </a:p>
        </p:txBody>
      </p:sp>
      <p:sp>
        <p:nvSpPr>
          <p:cNvPr id="4" name="Slide Number Placeholder 3"/>
          <p:cNvSpPr>
            <a:spLocks noGrp="1"/>
          </p:cNvSpPr>
          <p:nvPr>
            <p:ph type="sldNum" sz="quarter" idx="10"/>
          </p:nvPr>
        </p:nvSpPr>
        <p:spPr/>
        <p:txBody>
          <a:bodyPr/>
          <a:lstStyle/>
          <a:p>
            <a:fld id="{28AB65EB-9EA9-4155-8ED4-9A1371525A49}" type="slidenum">
              <a:rPr lang="en-US" smtClean="0"/>
              <a:t>13</a:t>
            </a:fld>
            <a:endParaRPr lang="en-US"/>
          </a:p>
        </p:txBody>
      </p:sp>
    </p:spTree>
    <p:extLst>
      <p:ext uri="{BB962C8B-B14F-4D97-AF65-F5344CB8AC3E}">
        <p14:creationId xmlns:p14="http://schemas.microsoft.com/office/powerpoint/2010/main" val="2728931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B65EB-9EA9-4155-8ED4-9A1371525A49}" type="slidenum">
              <a:rPr lang="en-US" smtClean="0"/>
              <a:t>14</a:t>
            </a:fld>
            <a:endParaRPr lang="en-US"/>
          </a:p>
        </p:txBody>
      </p:sp>
    </p:spTree>
    <p:extLst>
      <p:ext uri="{BB962C8B-B14F-4D97-AF65-F5344CB8AC3E}">
        <p14:creationId xmlns:p14="http://schemas.microsoft.com/office/powerpoint/2010/main" val="2463621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B65EB-9EA9-4155-8ED4-9A1371525A49}" type="slidenum">
              <a:rPr lang="en-US" smtClean="0"/>
              <a:t>15</a:t>
            </a:fld>
            <a:endParaRPr lang="en-US"/>
          </a:p>
        </p:txBody>
      </p:sp>
    </p:spTree>
    <p:extLst>
      <p:ext uri="{BB962C8B-B14F-4D97-AF65-F5344CB8AC3E}">
        <p14:creationId xmlns:p14="http://schemas.microsoft.com/office/powerpoint/2010/main" val="1640840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8AB65EB-9EA9-4155-8ED4-9A1371525A49}" type="slidenum">
              <a:rPr lang="en-US" smtClean="0"/>
              <a:t>16</a:t>
            </a:fld>
            <a:endParaRPr lang="en-US"/>
          </a:p>
        </p:txBody>
      </p:sp>
    </p:spTree>
    <p:extLst>
      <p:ext uri="{BB962C8B-B14F-4D97-AF65-F5344CB8AC3E}">
        <p14:creationId xmlns:p14="http://schemas.microsoft.com/office/powerpoint/2010/main" val="1380262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2E51818-4196-4323-9304-83EFE42E753F}"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C20473-3182-46FA-856B-F8BCEAF2E52A}" type="slidenum">
              <a:rPr lang="en-US" smtClean="0"/>
              <a:t>‹#›</a:t>
            </a:fld>
            <a:endParaRPr lang="en-US" dirty="0"/>
          </a:p>
        </p:txBody>
      </p:sp>
    </p:spTree>
    <p:extLst>
      <p:ext uri="{BB962C8B-B14F-4D97-AF65-F5344CB8AC3E}">
        <p14:creationId xmlns:p14="http://schemas.microsoft.com/office/powerpoint/2010/main" val="412973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4EEDE5F-2729-4C5C-A818-A93824CE43A2}" type="datetime1">
              <a:rPr lang="en-US" smtClean="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C20473-3182-46FA-856B-F8BCEAF2E52A}" type="slidenum">
              <a:rPr lang="en-US" smtClean="0"/>
              <a:t>‹#›</a:t>
            </a:fld>
            <a:endParaRPr lang="en-US" dirty="0"/>
          </a:p>
        </p:txBody>
      </p:sp>
    </p:spTree>
    <p:extLst>
      <p:ext uri="{BB962C8B-B14F-4D97-AF65-F5344CB8AC3E}">
        <p14:creationId xmlns:p14="http://schemas.microsoft.com/office/powerpoint/2010/main" val="3264002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B930D34-52CE-48BC-8DEE-7C13481E399F}"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C20473-3182-46FA-856B-F8BCEAF2E52A}" type="slidenum">
              <a:rPr lang="en-US" smtClean="0"/>
              <a:t>‹#›</a:t>
            </a:fld>
            <a:endParaRPr lang="en-US" dirty="0"/>
          </a:p>
        </p:txBody>
      </p:sp>
    </p:spTree>
    <p:extLst>
      <p:ext uri="{BB962C8B-B14F-4D97-AF65-F5344CB8AC3E}">
        <p14:creationId xmlns:p14="http://schemas.microsoft.com/office/powerpoint/2010/main" val="2837265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9A4755-0A4F-4485-A8C2-D8DDEBB50A31}"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C20473-3182-46FA-856B-F8BCEAF2E52A}" type="slidenum">
              <a:rPr lang="en-US" smtClean="0"/>
              <a:t>‹#›</a:t>
            </a:fld>
            <a:endParaRPr lang="en-US" dirty="0"/>
          </a:p>
        </p:txBody>
      </p:sp>
    </p:spTree>
    <p:extLst>
      <p:ext uri="{BB962C8B-B14F-4D97-AF65-F5344CB8AC3E}">
        <p14:creationId xmlns:p14="http://schemas.microsoft.com/office/powerpoint/2010/main" val="3967348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1828800" y="274638"/>
            <a:ext cx="5410200" cy="1143000"/>
          </a:xfrm>
        </p:spPr>
        <p:txBody>
          <a:bodyPr>
            <a:noAutofit/>
          </a:bodyPr>
          <a:lstStyle>
            <a:lvl1pPr>
              <a:defRPr sz="4800" b="1" baseline="0">
                <a:solidFill>
                  <a:schemeClr val="tx2"/>
                </a:solidFill>
                <a:effectLst/>
              </a:defRPr>
            </a:lvl1pPr>
          </a:lstStyle>
          <a:p>
            <a:r>
              <a:rPr lang="en-US" dirty="0"/>
              <a:t>Click to edit Master title style</a:t>
            </a:r>
          </a:p>
        </p:txBody>
      </p:sp>
      <p:sp>
        <p:nvSpPr>
          <p:cNvPr id="3" name="Text Placeholder 2"/>
          <p:cNvSpPr>
            <a:spLocks noGrp="1"/>
          </p:cNvSpPr>
          <p:nvPr>
            <p:ph type="body" idx="1"/>
          </p:nvPr>
        </p:nvSpPr>
        <p:spPr/>
        <p:txBody>
          <a:bodyPr/>
          <a:lstStyle>
            <a:lvl1pPr>
              <a:spcBef>
                <a:spcPts val="0"/>
              </a:spcBef>
              <a:defRPr sz="2400" baseline="0"/>
            </a:lvl1pPr>
            <a:lvl2pPr>
              <a:spcBef>
                <a:spcPts val="0"/>
              </a:spcBef>
              <a:defRPr/>
            </a:lvl2pPr>
            <a:lvl3pPr>
              <a:spcBef>
                <a:spcPts val="0"/>
              </a:spcBef>
              <a:defRPr/>
            </a:lvl3pPr>
            <a:lvl4pPr>
              <a:spcBef>
                <a:spcPts val="0"/>
              </a:spcBef>
              <a:defRPr/>
            </a:lvl4pPr>
            <a:lvl5pPr>
              <a:spcBef>
                <a:spcPts val="0"/>
              </a:spcBef>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8A0BA3B-1A6F-4AA5-B648-BF09687E4EFE}"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C20473-3182-46FA-856B-F8BCEAF2E52A}" type="slidenum">
              <a:rPr lang="en-US" smtClean="0"/>
              <a:t>‹#›</a:t>
            </a:fld>
            <a:endParaRPr lang="en-US" dirty="0"/>
          </a:p>
        </p:txBody>
      </p:sp>
      <p:pic>
        <p:nvPicPr>
          <p:cNvPr id="1026" name="Picture 2" descr="C:\Users\pdillon\Desktop\Netherlands SoS Brief 02022010_img_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91400" y="228600"/>
            <a:ext cx="1357313" cy="138271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dillon\Desktop\Netherlands SoS Brief 02022010_img_0.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7200" y="300037"/>
            <a:ext cx="1257300" cy="1239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935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F13326-4323-49DD-80F9-769A8817A5A1}"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C20473-3182-46FA-856B-F8BCEAF2E52A}" type="slidenum">
              <a:rPr lang="en-US" smtClean="0"/>
              <a:t>‹#›</a:t>
            </a:fld>
            <a:endParaRPr lang="en-US" dirty="0"/>
          </a:p>
        </p:txBody>
      </p:sp>
    </p:spTree>
    <p:extLst>
      <p:ext uri="{BB962C8B-B14F-4D97-AF65-F5344CB8AC3E}">
        <p14:creationId xmlns:p14="http://schemas.microsoft.com/office/powerpoint/2010/main" val="1076630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0F99BD-B497-4A36-9D65-3928E5567619}" type="datetime1">
              <a:rPr lang="en-US" smtClean="0"/>
              <a:t>11/9/2021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C20473-3182-46FA-856B-F8BCEAF2E52A}" type="slidenum">
              <a:rPr lang="en-US" smtClean="0"/>
              <a:t>‹#›</a:t>
            </a:fld>
            <a:endParaRPr lang="en-US" dirty="0"/>
          </a:p>
        </p:txBody>
      </p:sp>
    </p:spTree>
    <p:extLst>
      <p:ext uri="{BB962C8B-B14F-4D97-AF65-F5344CB8AC3E}">
        <p14:creationId xmlns:p14="http://schemas.microsoft.com/office/powerpoint/2010/main" val="1178746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9E245B5-4C13-4D29-ACA2-C7963BD00871}" type="datetime1">
              <a:rPr lang="en-US" smtClean="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C20473-3182-46FA-856B-F8BCEAF2E52A}" type="slidenum">
              <a:rPr lang="en-US" smtClean="0"/>
              <a:t>‹#›</a:t>
            </a:fld>
            <a:endParaRPr lang="en-US" dirty="0"/>
          </a:p>
        </p:txBody>
      </p:sp>
    </p:spTree>
    <p:extLst>
      <p:ext uri="{BB962C8B-B14F-4D97-AF65-F5344CB8AC3E}">
        <p14:creationId xmlns:p14="http://schemas.microsoft.com/office/powerpoint/2010/main" val="1909285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0DA113-88FB-4244-8422-8D224514E84A}" type="datetime1">
              <a:rPr lang="en-US" smtClean="0"/>
              <a:t>11/9/2021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6C20473-3182-46FA-856B-F8BCEAF2E52A}" type="slidenum">
              <a:rPr lang="en-US" smtClean="0"/>
              <a:t>‹#›</a:t>
            </a:fld>
            <a:endParaRPr lang="en-US" dirty="0"/>
          </a:p>
        </p:txBody>
      </p:sp>
    </p:spTree>
    <p:extLst>
      <p:ext uri="{BB962C8B-B14F-4D97-AF65-F5344CB8AC3E}">
        <p14:creationId xmlns:p14="http://schemas.microsoft.com/office/powerpoint/2010/main" val="3593352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FB9C84-82B4-48DA-AB0C-614B5FF840CE}" type="datetime1">
              <a:rPr lang="en-US" smtClean="0"/>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6C20473-3182-46FA-856B-F8BCEAF2E52A}" type="slidenum">
              <a:rPr lang="en-US" smtClean="0"/>
              <a:t>‹#›</a:t>
            </a:fld>
            <a:endParaRPr lang="en-US" dirty="0"/>
          </a:p>
        </p:txBody>
      </p:sp>
    </p:spTree>
    <p:extLst>
      <p:ext uri="{BB962C8B-B14F-4D97-AF65-F5344CB8AC3E}">
        <p14:creationId xmlns:p14="http://schemas.microsoft.com/office/powerpoint/2010/main" val="956934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E10239-BD44-4F75-838F-DA03BF46ADD0}" type="datetime1">
              <a:rPr lang="en-US" smtClean="0"/>
              <a:t>11/9/2021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6C20473-3182-46FA-856B-F8BCEAF2E52A}" type="slidenum">
              <a:rPr lang="en-US" smtClean="0"/>
              <a:t>‹#›</a:t>
            </a:fld>
            <a:endParaRPr lang="en-US" dirty="0"/>
          </a:p>
        </p:txBody>
      </p:sp>
    </p:spTree>
    <p:extLst>
      <p:ext uri="{BB962C8B-B14F-4D97-AF65-F5344CB8AC3E}">
        <p14:creationId xmlns:p14="http://schemas.microsoft.com/office/powerpoint/2010/main" val="1388853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CD0339-A725-4395-B4E0-3E3938AFD9A6}" type="datetime1">
              <a:rPr lang="en-US" smtClean="0"/>
              <a:t>11/9/2021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C20473-3182-46FA-856B-F8BCEAF2E52A}" type="slidenum">
              <a:rPr lang="en-US" smtClean="0"/>
              <a:t>‹#›</a:t>
            </a:fld>
            <a:endParaRPr lang="en-US" dirty="0"/>
          </a:p>
        </p:txBody>
      </p:sp>
    </p:spTree>
    <p:extLst>
      <p:ext uri="{BB962C8B-B14F-4D97-AF65-F5344CB8AC3E}">
        <p14:creationId xmlns:p14="http://schemas.microsoft.com/office/powerpoint/2010/main" val="484164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FD17AD-6F56-4C34-946D-04F65C173BC7}" type="datetime1">
              <a:rPr lang="en-US" smtClean="0"/>
              <a:t>11/9/2021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6C20473-3182-46FA-856B-F8BCEAF2E52A}" type="slidenum">
              <a:rPr lang="en-US" smtClean="0"/>
              <a:t>‹#›</a:t>
            </a:fld>
            <a:endParaRPr lang="en-US" dirty="0"/>
          </a:p>
        </p:txBody>
      </p:sp>
    </p:spTree>
    <p:extLst>
      <p:ext uri="{BB962C8B-B14F-4D97-AF65-F5344CB8AC3E}">
        <p14:creationId xmlns:p14="http://schemas.microsoft.com/office/powerpoint/2010/main" val="3382649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ABC027-C600-42FB-974D-F7B118FD86DE}" type="datetime1">
              <a:rPr lang="en-US" smtClean="0"/>
              <a:t>11/9/2021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20473-3182-46FA-856B-F8BCEAF2E52A}" type="slidenum">
              <a:rPr lang="en-US" smtClean="0"/>
              <a:t>‹#›</a:t>
            </a:fld>
            <a:endParaRPr lang="en-US" dirty="0"/>
          </a:p>
        </p:txBody>
      </p:sp>
    </p:spTree>
    <p:extLst>
      <p:ext uri="{BB962C8B-B14F-4D97-AF65-F5344CB8AC3E}">
        <p14:creationId xmlns:p14="http://schemas.microsoft.com/office/powerpoint/2010/main" val="310079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58" r:id="rId11"/>
    <p:sldLayoutId id="2147483659" r:id="rId12"/>
    <p:sldLayoutId id="2147483660" r:id="rId13"/>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slide" Target="slide89.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3200"/>
            <a:ext cx="8229600" cy="1066800"/>
          </a:xfrm>
        </p:spPr>
        <p:txBody>
          <a:bodyPr>
            <a:noAutofit/>
          </a:bodyPr>
          <a:lstStyle/>
          <a:p>
            <a:r>
              <a:rPr lang="en-US" sz="5400" b="1" dirty="0">
                <a:solidFill>
                  <a:schemeClr val="tx2"/>
                </a:solidFill>
              </a:rPr>
              <a:t>The Defense Priorities and </a:t>
            </a:r>
            <a:br>
              <a:rPr lang="en-US" sz="5400" b="1" dirty="0">
                <a:solidFill>
                  <a:schemeClr val="tx2"/>
                </a:solidFill>
              </a:rPr>
            </a:br>
            <a:r>
              <a:rPr lang="en-US" sz="5400" b="1" dirty="0">
                <a:solidFill>
                  <a:schemeClr val="tx2"/>
                </a:solidFill>
              </a:rPr>
              <a:t>Allocations System</a:t>
            </a:r>
            <a:br>
              <a:rPr lang="en-US" sz="5400" b="1" dirty="0">
                <a:solidFill>
                  <a:schemeClr val="tx2"/>
                </a:solidFill>
              </a:rPr>
            </a:br>
            <a:r>
              <a:rPr lang="en-US" sz="5400" b="1" dirty="0">
                <a:solidFill>
                  <a:schemeClr val="tx2"/>
                </a:solidFill>
              </a:rPr>
              <a:t>Training Course</a:t>
            </a:r>
            <a:endParaRPr lang="en-US" sz="3200" b="0" i="0" u="none" strike="noStrike" baseline="0" dirty="0">
              <a:solidFill>
                <a:schemeClr val="tx2"/>
              </a:solidFill>
              <a:latin typeface="Arial"/>
            </a:endParaRPr>
          </a:p>
        </p:txBody>
      </p:sp>
      <p:sp>
        <p:nvSpPr>
          <p:cNvPr id="4" name="Date Placeholder 3"/>
          <p:cNvSpPr>
            <a:spLocks noGrp="1"/>
          </p:cNvSpPr>
          <p:nvPr>
            <p:ph type="dt" sz="half" idx="10"/>
          </p:nvPr>
        </p:nvSpPr>
        <p:spPr/>
        <p:txBody>
          <a:bodyPr/>
          <a:lstStyle/>
          <a:p>
            <a:fld id="{8C9F8664-1F0E-4F36-AE13-F730B7548381}" type="datetime1">
              <a:rPr lang="en-US" smtClean="0"/>
              <a:t>11/9/2021</a:t>
            </a:fld>
            <a:endParaRPr lang="en-US" dirty="0"/>
          </a:p>
        </p:txBody>
      </p:sp>
    </p:spTree>
    <p:extLst>
      <p:ext uri="{BB962C8B-B14F-4D97-AF65-F5344CB8AC3E}">
        <p14:creationId xmlns:p14="http://schemas.microsoft.com/office/powerpoint/2010/main" val="220545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Overview of the Priorities and Allocations Authorities</a:t>
            </a:r>
          </a:p>
        </p:txBody>
      </p:sp>
      <p:sp>
        <p:nvSpPr>
          <p:cNvPr id="3" name="Text Placeholder 2"/>
          <p:cNvSpPr>
            <a:spLocks noGrp="1"/>
          </p:cNvSpPr>
          <p:nvPr>
            <p:ph type="body" idx="1"/>
          </p:nvPr>
        </p:nvSpPr>
        <p:spPr/>
        <p:txBody>
          <a:bodyPr>
            <a:normAutofit/>
          </a:bodyPr>
          <a:lstStyle/>
          <a:p>
            <a:pPr marL="0" indent="0">
              <a:buNone/>
            </a:pPr>
            <a:r>
              <a:rPr lang="en-US" sz="1800" dirty="0"/>
              <a:t>The graphic below provides an overview of the priorities and allocations authorities. </a:t>
            </a:r>
            <a:endParaRPr lang="en-US" sz="2000" dirty="0"/>
          </a:p>
        </p:txBody>
      </p:sp>
      <p:sp>
        <p:nvSpPr>
          <p:cNvPr id="4" name="Slide Number Placeholder 3"/>
          <p:cNvSpPr>
            <a:spLocks noGrp="1"/>
          </p:cNvSpPr>
          <p:nvPr>
            <p:ph type="sldNum" sz="quarter" idx="12"/>
          </p:nvPr>
        </p:nvSpPr>
        <p:spPr/>
        <p:txBody>
          <a:bodyPr/>
          <a:lstStyle/>
          <a:p>
            <a:fld id="{D6C20473-3182-46FA-856B-F8BCEAF2E52A}" type="slidenum">
              <a:rPr lang="en-US" smtClean="0"/>
              <a:t>10</a:t>
            </a:fld>
            <a:endParaRPr lang="en-US" dirty="0"/>
          </a:p>
        </p:txBody>
      </p:sp>
      <p:sp>
        <p:nvSpPr>
          <p:cNvPr id="10" name="Freeform 9"/>
          <p:cNvSpPr/>
          <p:nvPr/>
        </p:nvSpPr>
        <p:spPr>
          <a:xfrm>
            <a:off x="762000" y="4900181"/>
            <a:ext cx="7696200" cy="1119272"/>
          </a:xfrm>
          <a:custGeom>
            <a:avLst/>
            <a:gdLst>
              <a:gd name="connsiteX0" fmla="*/ 0 w 7696200"/>
              <a:gd name="connsiteY0" fmla="*/ 111927 h 1119272"/>
              <a:gd name="connsiteX1" fmla="*/ 111927 w 7696200"/>
              <a:gd name="connsiteY1" fmla="*/ 0 h 1119272"/>
              <a:gd name="connsiteX2" fmla="*/ 7584273 w 7696200"/>
              <a:gd name="connsiteY2" fmla="*/ 0 h 1119272"/>
              <a:gd name="connsiteX3" fmla="*/ 7696200 w 7696200"/>
              <a:gd name="connsiteY3" fmla="*/ 111927 h 1119272"/>
              <a:gd name="connsiteX4" fmla="*/ 7696200 w 7696200"/>
              <a:gd name="connsiteY4" fmla="*/ 1007345 h 1119272"/>
              <a:gd name="connsiteX5" fmla="*/ 7584273 w 7696200"/>
              <a:gd name="connsiteY5" fmla="*/ 1119272 h 1119272"/>
              <a:gd name="connsiteX6" fmla="*/ 111927 w 7696200"/>
              <a:gd name="connsiteY6" fmla="*/ 1119272 h 1119272"/>
              <a:gd name="connsiteX7" fmla="*/ 0 w 7696200"/>
              <a:gd name="connsiteY7" fmla="*/ 1007345 h 1119272"/>
              <a:gd name="connsiteX8" fmla="*/ 0 w 7696200"/>
              <a:gd name="connsiteY8" fmla="*/ 111927 h 111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6200" h="1119272">
                <a:moveTo>
                  <a:pt x="0" y="111927"/>
                </a:moveTo>
                <a:cubicBezTo>
                  <a:pt x="0" y="50111"/>
                  <a:pt x="50111" y="0"/>
                  <a:pt x="111927" y="0"/>
                </a:cubicBezTo>
                <a:lnTo>
                  <a:pt x="7584273" y="0"/>
                </a:lnTo>
                <a:cubicBezTo>
                  <a:pt x="7646089" y="0"/>
                  <a:pt x="7696200" y="50111"/>
                  <a:pt x="7696200" y="111927"/>
                </a:cubicBezTo>
                <a:lnTo>
                  <a:pt x="7696200" y="1007345"/>
                </a:lnTo>
                <a:cubicBezTo>
                  <a:pt x="7696200" y="1069161"/>
                  <a:pt x="7646089" y="1119272"/>
                  <a:pt x="7584273" y="1119272"/>
                </a:cubicBezTo>
                <a:lnTo>
                  <a:pt x="111927" y="1119272"/>
                </a:lnTo>
                <a:cubicBezTo>
                  <a:pt x="50111" y="1119272"/>
                  <a:pt x="0" y="1069161"/>
                  <a:pt x="0" y="1007345"/>
                </a:cubicBezTo>
                <a:lnTo>
                  <a:pt x="0" y="111927"/>
                </a:lnTo>
                <a:close/>
              </a:path>
            </a:pathLst>
          </a:custGeom>
          <a:solidFill>
            <a:schemeClr val="tx2">
              <a:lumMod val="20000"/>
              <a:lumOff val="80000"/>
            </a:schemeClr>
          </a:solidFill>
        </p:spPr>
        <p:style>
          <a:lnRef idx="0">
            <a:schemeClr val="dk1">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184912" tIns="184912" rIns="5572252" bIns="184912" numCol="1" spcCol="1270" anchor="ctr" anchorCtr="0">
            <a:noAutofit/>
          </a:bodyPr>
          <a:lstStyle/>
          <a:p>
            <a:pPr lvl="0" algn="ctr" defTabSz="1155700">
              <a:lnSpc>
                <a:spcPct val="90000"/>
              </a:lnSpc>
              <a:spcBef>
                <a:spcPct val="0"/>
              </a:spcBef>
              <a:spcAft>
                <a:spcPct val="35000"/>
              </a:spcAft>
            </a:pPr>
            <a:endParaRPr lang="en-US" sz="2600" kern="1200" dirty="0"/>
          </a:p>
        </p:txBody>
      </p:sp>
      <p:sp>
        <p:nvSpPr>
          <p:cNvPr id="11" name="Freeform 10"/>
          <p:cNvSpPr/>
          <p:nvPr/>
        </p:nvSpPr>
        <p:spPr>
          <a:xfrm>
            <a:off x="762000" y="3593263"/>
            <a:ext cx="7696200" cy="1119272"/>
          </a:xfrm>
          <a:custGeom>
            <a:avLst/>
            <a:gdLst>
              <a:gd name="connsiteX0" fmla="*/ 0 w 7696200"/>
              <a:gd name="connsiteY0" fmla="*/ 111927 h 1119272"/>
              <a:gd name="connsiteX1" fmla="*/ 111927 w 7696200"/>
              <a:gd name="connsiteY1" fmla="*/ 0 h 1119272"/>
              <a:gd name="connsiteX2" fmla="*/ 7584273 w 7696200"/>
              <a:gd name="connsiteY2" fmla="*/ 0 h 1119272"/>
              <a:gd name="connsiteX3" fmla="*/ 7696200 w 7696200"/>
              <a:gd name="connsiteY3" fmla="*/ 111927 h 1119272"/>
              <a:gd name="connsiteX4" fmla="*/ 7696200 w 7696200"/>
              <a:gd name="connsiteY4" fmla="*/ 1007345 h 1119272"/>
              <a:gd name="connsiteX5" fmla="*/ 7584273 w 7696200"/>
              <a:gd name="connsiteY5" fmla="*/ 1119272 h 1119272"/>
              <a:gd name="connsiteX6" fmla="*/ 111927 w 7696200"/>
              <a:gd name="connsiteY6" fmla="*/ 1119272 h 1119272"/>
              <a:gd name="connsiteX7" fmla="*/ 0 w 7696200"/>
              <a:gd name="connsiteY7" fmla="*/ 1007345 h 1119272"/>
              <a:gd name="connsiteX8" fmla="*/ 0 w 7696200"/>
              <a:gd name="connsiteY8" fmla="*/ 111927 h 111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6200" h="1119272">
                <a:moveTo>
                  <a:pt x="0" y="111927"/>
                </a:moveTo>
                <a:cubicBezTo>
                  <a:pt x="0" y="50111"/>
                  <a:pt x="50111" y="0"/>
                  <a:pt x="111927" y="0"/>
                </a:cubicBezTo>
                <a:lnTo>
                  <a:pt x="7584273" y="0"/>
                </a:lnTo>
                <a:cubicBezTo>
                  <a:pt x="7646089" y="0"/>
                  <a:pt x="7696200" y="50111"/>
                  <a:pt x="7696200" y="111927"/>
                </a:cubicBezTo>
                <a:lnTo>
                  <a:pt x="7696200" y="1007345"/>
                </a:lnTo>
                <a:cubicBezTo>
                  <a:pt x="7696200" y="1069161"/>
                  <a:pt x="7646089" y="1119272"/>
                  <a:pt x="7584273" y="1119272"/>
                </a:cubicBezTo>
                <a:lnTo>
                  <a:pt x="111927" y="1119272"/>
                </a:lnTo>
                <a:cubicBezTo>
                  <a:pt x="50111" y="1119272"/>
                  <a:pt x="0" y="1069161"/>
                  <a:pt x="0" y="1007345"/>
                </a:cubicBezTo>
                <a:lnTo>
                  <a:pt x="0" y="111927"/>
                </a:lnTo>
                <a:close/>
              </a:path>
            </a:pathLst>
          </a:custGeom>
          <a:solidFill>
            <a:schemeClr val="tx2">
              <a:lumMod val="20000"/>
              <a:lumOff val="80000"/>
            </a:schemeClr>
          </a:solidFill>
        </p:spPr>
        <p:style>
          <a:lnRef idx="0">
            <a:schemeClr val="dk1">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184912" tIns="184912" rIns="5572252" bIns="184912" numCol="1" spcCol="1270" anchor="ctr" anchorCtr="0">
            <a:noAutofit/>
          </a:bodyPr>
          <a:lstStyle/>
          <a:p>
            <a:pPr lvl="0" algn="ctr" defTabSz="1155700">
              <a:lnSpc>
                <a:spcPct val="90000"/>
              </a:lnSpc>
              <a:spcBef>
                <a:spcPct val="0"/>
              </a:spcBef>
              <a:spcAft>
                <a:spcPct val="35000"/>
              </a:spcAft>
            </a:pPr>
            <a:endParaRPr lang="en-US" sz="2600" kern="1200" dirty="0"/>
          </a:p>
        </p:txBody>
      </p:sp>
      <p:sp>
        <p:nvSpPr>
          <p:cNvPr id="12" name="Freeform 11"/>
          <p:cNvSpPr/>
          <p:nvPr/>
        </p:nvSpPr>
        <p:spPr>
          <a:xfrm flipH="1">
            <a:off x="762000" y="2286144"/>
            <a:ext cx="7696200" cy="1119272"/>
          </a:xfrm>
          <a:custGeom>
            <a:avLst/>
            <a:gdLst>
              <a:gd name="connsiteX0" fmla="*/ 0 w 7696200"/>
              <a:gd name="connsiteY0" fmla="*/ 111927 h 1119272"/>
              <a:gd name="connsiteX1" fmla="*/ 111927 w 7696200"/>
              <a:gd name="connsiteY1" fmla="*/ 0 h 1119272"/>
              <a:gd name="connsiteX2" fmla="*/ 7584273 w 7696200"/>
              <a:gd name="connsiteY2" fmla="*/ 0 h 1119272"/>
              <a:gd name="connsiteX3" fmla="*/ 7696200 w 7696200"/>
              <a:gd name="connsiteY3" fmla="*/ 111927 h 1119272"/>
              <a:gd name="connsiteX4" fmla="*/ 7696200 w 7696200"/>
              <a:gd name="connsiteY4" fmla="*/ 1007345 h 1119272"/>
              <a:gd name="connsiteX5" fmla="*/ 7584273 w 7696200"/>
              <a:gd name="connsiteY5" fmla="*/ 1119272 h 1119272"/>
              <a:gd name="connsiteX6" fmla="*/ 111927 w 7696200"/>
              <a:gd name="connsiteY6" fmla="*/ 1119272 h 1119272"/>
              <a:gd name="connsiteX7" fmla="*/ 0 w 7696200"/>
              <a:gd name="connsiteY7" fmla="*/ 1007345 h 1119272"/>
              <a:gd name="connsiteX8" fmla="*/ 0 w 7696200"/>
              <a:gd name="connsiteY8" fmla="*/ 111927 h 111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96200" h="1119272">
                <a:moveTo>
                  <a:pt x="0" y="111927"/>
                </a:moveTo>
                <a:cubicBezTo>
                  <a:pt x="0" y="50111"/>
                  <a:pt x="50111" y="0"/>
                  <a:pt x="111927" y="0"/>
                </a:cubicBezTo>
                <a:lnTo>
                  <a:pt x="7584273" y="0"/>
                </a:lnTo>
                <a:cubicBezTo>
                  <a:pt x="7646089" y="0"/>
                  <a:pt x="7696200" y="50111"/>
                  <a:pt x="7696200" y="111927"/>
                </a:cubicBezTo>
                <a:lnTo>
                  <a:pt x="7696200" y="1007345"/>
                </a:lnTo>
                <a:cubicBezTo>
                  <a:pt x="7696200" y="1069161"/>
                  <a:pt x="7646089" y="1119272"/>
                  <a:pt x="7584273" y="1119272"/>
                </a:cubicBezTo>
                <a:lnTo>
                  <a:pt x="111927" y="1119272"/>
                </a:lnTo>
                <a:cubicBezTo>
                  <a:pt x="50111" y="1119272"/>
                  <a:pt x="0" y="1069161"/>
                  <a:pt x="0" y="1007345"/>
                </a:cubicBezTo>
                <a:lnTo>
                  <a:pt x="0" y="111927"/>
                </a:lnTo>
                <a:close/>
              </a:path>
            </a:pathLst>
          </a:custGeom>
          <a:solidFill>
            <a:schemeClr val="tx2">
              <a:lumMod val="20000"/>
              <a:lumOff val="80000"/>
            </a:schemeClr>
          </a:solidFill>
        </p:spPr>
        <p:style>
          <a:lnRef idx="0">
            <a:schemeClr val="dk1">
              <a:hueOff val="0"/>
              <a:satOff val="0"/>
              <a:lumOff val="0"/>
              <a:alphaOff val="0"/>
            </a:schemeClr>
          </a:lnRef>
          <a:fillRef idx="1">
            <a:scrgbClr r="0" g="0" b="0"/>
          </a:fillRef>
          <a:effectRef idx="0">
            <a:schemeClr val="accent2">
              <a:tint val="40000"/>
              <a:hueOff val="0"/>
              <a:satOff val="0"/>
              <a:lumOff val="0"/>
              <a:alphaOff val="0"/>
            </a:schemeClr>
          </a:effectRef>
          <a:fontRef idx="minor">
            <a:schemeClr val="dk1">
              <a:hueOff val="0"/>
              <a:satOff val="0"/>
              <a:lumOff val="0"/>
              <a:alphaOff val="0"/>
            </a:schemeClr>
          </a:fontRef>
        </p:style>
        <p:txBody>
          <a:bodyPr spcFirstLastPara="0" vert="horz" wrap="square" lIns="85344" tIns="85344" rIns="5472684" bIns="85344" numCol="1" spcCol="1270" anchor="ctr" anchorCtr="0">
            <a:noAutofit/>
          </a:bodyPr>
          <a:lstStyle/>
          <a:p>
            <a:pPr lvl="0" algn="l" defTabSz="533400">
              <a:lnSpc>
                <a:spcPct val="90000"/>
              </a:lnSpc>
              <a:spcBef>
                <a:spcPct val="0"/>
              </a:spcBef>
              <a:spcAft>
                <a:spcPct val="35000"/>
              </a:spcAft>
            </a:pPr>
            <a:endParaRPr lang="en-US" sz="1200" kern="1200" dirty="0"/>
          </a:p>
        </p:txBody>
      </p:sp>
      <p:sp>
        <p:nvSpPr>
          <p:cNvPr id="13" name="Freeform 12">
            <a:hlinkClick r:id="rId3" action="ppaction://hlinksldjump"/>
          </p:cNvPr>
          <p:cNvSpPr/>
          <p:nvPr/>
        </p:nvSpPr>
        <p:spPr>
          <a:xfrm>
            <a:off x="885120" y="2384609"/>
            <a:ext cx="2038260" cy="938224"/>
          </a:xfrm>
          <a:custGeom>
            <a:avLst/>
            <a:gdLst>
              <a:gd name="connsiteX0" fmla="*/ 0 w 2038260"/>
              <a:gd name="connsiteY0" fmla="*/ 93822 h 938224"/>
              <a:gd name="connsiteX1" fmla="*/ 93822 w 2038260"/>
              <a:gd name="connsiteY1" fmla="*/ 0 h 938224"/>
              <a:gd name="connsiteX2" fmla="*/ 1944438 w 2038260"/>
              <a:gd name="connsiteY2" fmla="*/ 0 h 938224"/>
              <a:gd name="connsiteX3" fmla="*/ 2038260 w 2038260"/>
              <a:gd name="connsiteY3" fmla="*/ 93822 h 938224"/>
              <a:gd name="connsiteX4" fmla="*/ 2038260 w 2038260"/>
              <a:gd name="connsiteY4" fmla="*/ 844402 h 938224"/>
              <a:gd name="connsiteX5" fmla="*/ 1944438 w 2038260"/>
              <a:gd name="connsiteY5" fmla="*/ 938224 h 938224"/>
              <a:gd name="connsiteX6" fmla="*/ 93822 w 2038260"/>
              <a:gd name="connsiteY6" fmla="*/ 938224 h 938224"/>
              <a:gd name="connsiteX7" fmla="*/ 0 w 2038260"/>
              <a:gd name="connsiteY7" fmla="*/ 844402 h 938224"/>
              <a:gd name="connsiteX8" fmla="*/ 0 w 2038260"/>
              <a:gd name="connsiteY8" fmla="*/ 93822 h 93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8260" h="938224">
                <a:moveTo>
                  <a:pt x="0" y="93822"/>
                </a:moveTo>
                <a:cubicBezTo>
                  <a:pt x="0" y="42006"/>
                  <a:pt x="42006" y="0"/>
                  <a:pt x="93822" y="0"/>
                </a:cubicBezTo>
                <a:lnTo>
                  <a:pt x="1944438" y="0"/>
                </a:lnTo>
                <a:cubicBezTo>
                  <a:pt x="1996254" y="0"/>
                  <a:pt x="2038260" y="42006"/>
                  <a:pt x="2038260" y="93822"/>
                </a:cubicBezTo>
                <a:lnTo>
                  <a:pt x="2038260" y="844402"/>
                </a:lnTo>
                <a:cubicBezTo>
                  <a:pt x="2038260" y="896218"/>
                  <a:pt x="1996254" y="938224"/>
                  <a:pt x="1944438" y="938224"/>
                </a:cubicBezTo>
                <a:lnTo>
                  <a:pt x="93822" y="938224"/>
                </a:lnTo>
                <a:cubicBezTo>
                  <a:pt x="42006" y="938224"/>
                  <a:pt x="0" y="896218"/>
                  <a:pt x="0" y="844402"/>
                </a:cubicBezTo>
                <a:lnTo>
                  <a:pt x="0" y="9382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8440" tIns="88440" rIns="88440" bIns="88440" numCol="1" spcCol="1270" anchor="ctr" anchorCtr="0">
            <a:noAutofit/>
          </a:bodyPr>
          <a:lstStyle/>
          <a:p>
            <a:pPr lvl="0" algn="ctr" defTabSz="711200">
              <a:lnSpc>
                <a:spcPct val="90000"/>
              </a:lnSpc>
              <a:spcBef>
                <a:spcPct val="0"/>
              </a:spcBef>
              <a:spcAft>
                <a:spcPct val="35000"/>
              </a:spcAft>
            </a:pPr>
            <a:r>
              <a:rPr lang="en-US" sz="1600" kern="1200" dirty="0">
                <a:solidFill>
                  <a:schemeClr val="bg1"/>
                </a:solidFill>
              </a:rPr>
              <a:t>Defense Production Act of 1950, </a:t>
            </a:r>
          </a:p>
          <a:p>
            <a:pPr lvl="0" algn="ctr" defTabSz="711200">
              <a:lnSpc>
                <a:spcPct val="90000"/>
              </a:lnSpc>
              <a:spcBef>
                <a:spcPct val="0"/>
              </a:spcBef>
              <a:spcAft>
                <a:spcPct val="35000"/>
              </a:spcAft>
            </a:pPr>
            <a:r>
              <a:rPr lang="en-US" sz="1600" kern="1200" dirty="0">
                <a:solidFill>
                  <a:schemeClr val="bg1"/>
                </a:solidFill>
              </a:rPr>
              <a:t>50 U.S.C. 4501, et seq.</a:t>
            </a:r>
          </a:p>
        </p:txBody>
      </p:sp>
      <p:sp>
        <p:nvSpPr>
          <p:cNvPr id="15" name="Freeform 14"/>
          <p:cNvSpPr/>
          <p:nvPr/>
        </p:nvSpPr>
        <p:spPr>
          <a:xfrm>
            <a:off x="885120" y="3683787"/>
            <a:ext cx="2038260" cy="938224"/>
          </a:xfrm>
          <a:custGeom>
            <a:avLst/>
            <a:gdLst>
              <a:gd name="connsiteX0" fmla="*/ 0 w 2038260"/>
              <a:gd name="connsiteY0" fmla="*/ 93822 h 938224"/>
              <a:gd name="connsiteX1" fmla="*/ 93822 w 2038260"/>
              <a:gd name="connsiteY1" fmla="*/ 0 h 938224"/>
              <a:gd name="connsiteX2" fmla="*/ 1944438 w 2038260"/>
              <a:gd name="connsiteY2" fmla="*/ 0 h 938224"/>
              <a:gd name="connsiteX3" fmla="*/ 2038260 w 2038260"/>
              <a:gd name="connsiteY3" fmla="*/ 93822 h 938224"/>
              <a:gd name="connsiteX4" fmla="*/ 2038260 w 2038260"/>
              <a:gd name="connsiteY4" fmla="*/ 844402 h 938224"/>
              <a:gd name="connsiteX5" fmla="*/ 1944438 w 2038260"/>
              <a:gd name="connsiteY5" fmla="*/ 938224 h 938224"/>
              <a:gd name="connsiteX6" fmla="*/ 93822 w 2038260"/>
              <a:gd name="connsiteY6" fmla="*/ 938224 h 938224"/>
              <a:gd name="connsiteX7" fmla="*/ 0 w 2038260"/>
              <a:gd name="connsiteY7" fmla="*/ 844402 h 938224"/>
              <a:gd name="connsiteX8" fmla="*/ 0 w 2038260"/>
              <a:gd name="connsiteY8" fmla="*/ 93822 h 93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8260" h="938224">
                <a:moveTo>
                  <a:pt x="0" y="93822"/>
                </a:moveTo>
                <a:cubicBezTo>
                  <a:pt x="0" y="42006"/>
                  <a:pt x="42006" y="0"/>
                  <a:pt x="93822" y="0"/>
                </a:cubicBezTo>
                <a:lnTo>
                  <a:pt x="1944438" y="0"/>
                </a:lnTo>
                <a:cubicBezTo>
                  <a:pt x="1996254" y="0"/>
                  <a:pt x="2038260" y="42006"/>
                  <a:pt x="2038260" y="93822"/>
                </a:cubicBezTo>
                <a:lnTo>
                  <a:pt x="2038260" y="844402"/>
                </a:lnTo>
                <a:cubicBezTo>
                  <a:pt x="2038260" y="896218"/>
                  <a:pt x="1996254" y="938224"/>
                  <a:pt x="1944438" y="938224"/>
                </a:cubicBezTo>
                <a:lnTo>
                  <a:pt x="93822" y="938224"/>
                </a:lnTo>
                <a:cubicBezTo>
                  <a:pt x="42006" y="938224"/>
                  <a:pt x="0" y="896218"/>
                  <a:pt x="0" y="844402"/>
                </a:cubicBezTo>
                <a:lnTo>
                  <a:pt x="0" y="93822"/>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88440" tIns="88440" rIns="88440" bIns="88440" numCol="1" spcCol="1270" anchor="ctr" anchorCtr="0">
            <a:noAutofit/>
          </a:bodyPr>
          <a:lstStyle/>
          <a:p>
            <a:pPr lvl="0" algn="ctr" defTabSz="711200">
              <a:lnSpc>
                <a:spcPct val="90000"/>
              </a:lnSpc>
              <a:spcBef>
                <a:spcPct val="0"/>
              </a:spcBef>
              <a:spcAft>
                <a:spcPct val="35000"/>
              </a:spcAft>
            </a:pPr>
            <a:r>
              <a:rPr lang="en-US" sz="1600" kern="1200" dirty="0"/>
              <a:t>Executive Order 13603</a:t>
            </a:r>
          </a:p>
        </p:txBody>
      </p:sp>
      <p:sp>
        <p:nvSpPr>
          <p:cNvPr id="14" name="Freeform 13"/>
          <p:cNvSpPr/>
          <p:nvPr/>
        </p:nvSpPr>
        <p:spPr>
          <a:xfrm>
            <a:off x="1850853" y="3306944"/>
            <a:ext cx="45720" cy="440411"/>
          </a:xfrm>
          <a:custGeom>
            <a:avLst/>
            <a:gdLst/>
            <a:ahLst/>
            <a:cxnLst/>
            <a:rect l="0" t="0" r="0" b="0"/>
            <a:pathLst>
              <a:path>
                <a:moveTo>
                  <a:pt x="45720" y="0"/>
                </a:moveTo>
                <a:lnTo>
                  <a:pt x="45720" y="375289"/>
                </a:lnTo>
              </a:path>
            </a:pathLst>
          </a:custGeom>
          <a:noFill/>
          <a:ln>
            <a:headEnd type="none" w="med" len="med"/>
            <a:tailEnd type="arrow" w="med" len="med"/>
          </a:ln>
        </p:spPr>
        <p:style>
          <a:lnRef idx="2">
            <a:schemeClr val="accent1"/>
          </a:lnRef>
          <a:fillRef idx="0">
            <a:schemeClr val="accent1"/>
          </a:fillRef>
          <a:effectRef idx="1">
            <a:schemeClr val="accent1"/>
          </a:effectRef>
          <a:fontRef idx="minor">
            <a:schemeClr val="tx1">
              <a:hueOff val="0"/>
              <a:satOff val="0"/>
              <a:lumOff val="0"/>
              <a:alphaOff val="0"/>
            </a:schemeClr>
          </a:fontRef>
        </p:style>
      </p:sp>
      <p:sp>
        <p:nvSpPr>
          <p:cNvPr id="17" name="Freeform 16"/>
          <p:cNvSpPr/>
          <p:nvPr/>
        </p:nvSpPr>
        <p:spPr>
          <a:xfrm>
            <a:off x="903055" y="4990705"/>
            <a:ext cx="2038260" cy="938224"/>
          </a:xfrm>
          <a:custGeom>
            <a:avLst/>
            <a:gdLst>
              <a:gd name="connsiteX0" fmla="*/ 0 w 2038260"/>
              <a:gd name="connsiteY0" fmla="*/ 93822 h 938224"/>
              <a:gd name="connsiteX1" fmla="*/ 93822 w 2038260"/>
              <a:gd name="connsiteY1" fmla="*/ 0 h 938224"/>
              <a:gd name="connsiteX2" fmla="*/ 1944438 w 2038260"/>
              <a:gd name="connsiteY2" fmla="*/ 0 h 938224"/>
              <a:gd name="connsiteX3" fmla="*/ 2038260 w 2038260"/>
              <a:gd name="connsiteY3" fmla="*/ 93822 h 938224"/>
              <a:gd name="connsiteX4" fmla="*/ 2038260 w 2038260"/>
              <a:gd name="connsiteY4" fmla="*/ 844402 h 938224"/>
              <a:gd name="connsiteX5" fmla="*/ 1944438 w 2038260"/>
              <a:gd name="connsiteY5" fmla="*/ 938224 h 938224"/>
              <a:gd name="connsiteX6" fmla="*/ 93822 w 2038260"/>
              <a:gd name="connsiteY6" fmla="*/ 938224 h 938224"/>
              <a:gd name="connsiteX7" fmla="*/ 0 w 2038260"/>
              <a:gd name="connsiteY7" fmla="*/ 844402 h 938224"/>
              <a:gd name="connsiteX8" fmla="*/ 0 w 2038260"/>
              <a:gd name="connsiteY8" fmla="*/ 93822 h 938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38260" h="938224">
                <a:moveTo>
                  <a:pt x="0" y="93822"/>
                </a:moveTo>
                <a:cubicBezTo>
                  <a:pt x="0" y="42006"/>
                  <a:pt x="42006" y="0"/>
                  <a:pt x="93822" y="0"/>
                </a:cubicBezTo>
                <a:lnTo>
                  <a:pt x="1944438" y="0"/>
                </a:lnTo>
                <a:cubicBezTo>
                  <a:pt x="1996254" y="0"/>
                  <a:pt x="2038260" y="42006"/>
                  <a:pt x="2038260" y="93822"/>
                </a:cubicBezTo>
                <a:lnTo>
                  <a:pt x="2038260" y="844402"/>
                </a:lnTo>
                <a:cubicBezTo>
                  <a:pt x="2038260" y="896218"/>
                  <a:pt x="1996254" y="938224"/>
                  <a:pt x="1944438" y="938224"/>
                </a:cubicBezTo>
                <a:lnTo>
                  <a:pt x="93822" y="938224"/>
                </a:lnTo>
                <a:cubicBezTo>
                  <a:pt x="42006" y="938224"/>
                  <a:pt x="0" y="896218"/>
                  <a:pt x="0" y="844402"/>
                </a:cubicBezTo>
                <a:lnTo>
                  <a:pt x="0" y="93822"/>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88440" tIns="88440" rIns="88440" bIns="88440" numCol="1" spcCol="1270" anchor="ctr" anchorCtr="0">
            <a:noAutofit/>
          </a:bodyPr>
          <a:lstStyle/>
          <a:p>
            <a:pPr lvl="0" algn="ctr" defTabSz="711200">
              <a:lnSpc>
                <a:spcPct val="90000"/>
              </a:lnSpc>
              <a:spcBef>
                <a:spcPct val="0"/>
              </a:spcBef>
              <a:spcAft>
                <a:spcPct val="35000"/>
              </a:spcAft>
            </a:pPr>
            <a:r>
              <a:rPr lang="en-US" sz="1600" kern="1200" dirty="0"/>
              <a:t>DPAS Regulation </a:t>
            </a:r>
          </a:p>
          <a:p>
            <a:pPr lvl="0" algn="ctr" defTabSz="711200">
              <a:lnSpc>
                <a:spcPct val="90000"/>
              </a:lnSpc>
              <a:spcBef>
                <a:spcPct val="0"/>
              </a:spcBef>
              <a:spcAft>
                <a:spcPct val="35000"/>
              </a:spcAft>
            </a:pPr>
            <a:r>
              <a:rPr lang="en-US" sz="1600" kern="1200" dirty="0"/>
              <a:t>15 CFR Part 700</a:t>
            </a:r>
          </a:p>
        </p:txBody>
      </p:sp>
      <p:sp>
        <p:nvSpPr>
          <p:cNvPr id="16" name="Freeform 15"/>
          <p:cNvSpPr/>
          <p:nvPr/>
        </p:nvSpPr>
        <p:spPr>
          <a:xfrm>
            <a:off x="1858530" y="4614341"/>
            <a:ext cx="91440" cy="375289"/>
          </a:xfrm>
          <a:custGeom>
            <a:avLst/>
            <a:gdLst/>
            <a:ahLst/>
            <a:cxnLst/>
            <a:rect l="0" t="0" r="0" b="0"/>
            <a:pathLst>
              <a:path>
                <a:moveTo>
                  <a:pt x="45720" y="0"/>
                </a:moveTo>
                <a:lnTo>
                  <a:pt x="45720" y="375289"/>
                </a:lnTo>
              </a:path>
            </a:pathLst>
          </a:custGeom>
          <a:noFill/>
          <a:ln>
            <a:headEnd type="none" w="med" len="med"/>
            <a:tailEnd type="arrow" w="med" len="med"/>
          </a:ln>
        </p:spPr>
        <p:style>
          <a:lnRef idx="2">
            <a:schemeClr val="accent2"/>
          </a:lnRef>
          <a:fillRef idx="0">
            <a:schemeClr val="accent2"/>
          </a:fillRef>
          <a:effectRef idx="1">
            <a:schemeClr val="accent2"/>
          </a:effectRef>
          <a:fontRef idx="minor">
            <a:schemeClr val="tx1">
              <a:hueOff val="0"/>
              <a:satOff val="0"/>
              <a:lumOff val="0"/>
              <a:alphaOff val="0"/>
            </a:schemeClr>
          </a:fontRef>
        </p:style>
      </p:sp>
      <p:sp>
        <p:nvSpPr>
          <p:cNvPr id="6" name="Date Placeholder 5"/>
          <p:cNvSpPr>
            <a:spLocks noGrp="1"/>
          </p:cNvSpPr>
          <p:nvPr>
            <p:ph type="dt" sz="half" idx="10"/>
          </p:nvPr>
        </p:nvSpPr>
        <p:spPr/>
        <p:txBody>
          <a:bodyPr/>
          <a:lstStyle/>
          <a:p>
            <a:fld id="{90B562B1-B29F-40E9-AFFF-4AEE171698C7}" type="datetime1">
              <a:rPr lang="en-US" smtClean="0"/>
              <a:t>11/9/2021</a:t>
            </a:fld>
            <a:endParaRPr lang="en-US" dirty="0"/>
          </a:p>
        </p:txBody>
      </p:sp>
      <p:sp>
        <p:nvSpPr>
          <p:cNvPr id="18" name="TextBox 17"/>
          <p:cNvSpPr txBox="1"/>
          <p:nvPr/>
        </p:nvSpPr>
        <p:spPr>
          <a:xfrm>
            <a:off x="2941315" y="2368726"/>
            <a:ext cx="5115770" cy="954107"/>
          </a:xfrm>
          <a:prstGeom prst="rect">
            <a:avLst/>
          </a:prstGeom>
          <a:noFill/>
        </p:spPr>
        <p:txBody>
          <a:bodyPr wrap="square" rtlCol="0">
            <a:spAutoFit/>
          </a:bodyPr>
          <a:lstStyle/>
          <a:p>
            <a:r>
              <a:rPr lang="en-US" sz="1400" dirty="0"/>
              <a:t>Title 1 of the Defense Production Act of 1950 (DPA), as amended (50 U.S.C. 4501, et seq.) is the President’s primary authority to expedite production/delivery of critical industrial items from the private sector.</a:t>
            </a:r>
          </a:p>
        </p:txBody>
      </p:sp>
      <p:sp>
        <p:nvSpPr>
          <p:cNvPr id="19" name="TextBox 18"/>
          <p:cNvSpPr txBox="1"/>
          <p:nvPr/>
        </p:nvSpPr>
        <p:spPr>
          <a:xfrm>
            <a:off x="2923380" y="3783567"/>
            <a:ext cx="5115770" cy="738664"/>
          </a:xfrm>
          <a:prstGeom prst="rect">
            <a:avLst/>
          </a:prstGeom>
          <a:noFill/>
        </p:spPr>
        <p:txBody>
          <a:bodyPr wrap="square" rtlCol="0">
            <a:spAutoFit/>
          </a:bodyPr>
          <a:lstStyle/>
          <a:p>
            <a:r>
              <a:rPr lang="en-US" sz="1400" dirty="0"/>
              <a:t>The National Defense Resources Preparedness Executive Order (E.O. 13603) delegates this authority to various agencies and addresses national defense resource programs and policies under the DPA.</a:t>
            </a:r>
          </a:p>
        </p:txBody>
      </p:sp>
      <p:sp>
        <p:nvSpPr>
          <p:cNvPr id="20" name="TextBox 19"/>
          <p:cNvSpPr txBox="1"/>
          <p:nvPr/>
        </p:nvSpPr>
        <p:spPr>
          <a:xfrm>
            <a:off x="2941315" y="5110206"/>
            <a:ext cx="5115770" cy="738664"/>
          </a:xfrm>
          <a:prstGeom prst="rect">
            <a:avLst/>
          </a:prstGeom>
          <a:noFill/>
        </p:spPr>
        <p:txBody>
          <a:bodyPr wrap="square" rtlCol="0">
            <a:spAutoFit/>
          </a:bodyPr>
          <a:lstStyle/>
          <a:p>
            <a:r>
              <a:rPr lang="en-US" sz="1400" dirty="0"/>
              <a:t>The DPAS regulation (15 CFR Part 700) implements the priorities and allocations authority of the DPA with respect to industrial resources.</a:t>
            </a:r>
          </a:p>
        </p:txBody>
      </p:sp>
    </p:spTree>
    <p:extLst>
      <p:ext uri="{BB962C8B-B14F-4D97-AF65-F5344CB8AC3E}">
        <p14:creationId xmlns:p14="http://schemas.microsoft.com/office/powerpoint/2010/main" val="294736589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Frequently Asked Questions</a:t>
            </a:r>
          </a:p>
        </p:txBody>
      </p:sp>
      <p:sp>
        <p:nvSpPr>
          <p:cNvPr id="3" name="Text Placeholder 2"/>
          <p:cNvSpPr>
            <a:spLocks noGrp="1"/>
          </p:cNvSpPr>
          <p:nvPr>
            <p:ph type="body" idx="1"/>
          </p:nvPr>
        </p:nvSpPr>
        <p:spPr/>
        <p:txBody>
          <a:bodyPr>
            <a:normAutofit/>
          </a:bodyPr>
          <a:lstStyle/>
          <a:p>
            <a:pPr marL="0" indent="0">
              <a:buNone/>
            </a:pPr>
            <a:endParaRPr lang="en-US" sz="1200" b="1" dirty="0"/>
          </a:p>
          <a:p>
            <a:pPr marL="0" indent="0">
              <a:buNone/>
            </a:pPr>
            <a:r>
              <a:rPr lang="en-US" sz="1200" b="1" dirty="0"/>
              <a:t>Q: May foreign entities (government agencies or contractors) place rated orders with U.S. suppliers?</a:t>
            </a:r>
          </a:p>
          <a:p>
            <a:pPr marL="0" indent="0">
              <a:buNone/>
            </a:pPr>
            <a:endParaRPr lang="en-US" sz="1200" b="1" i="1" dirty="0"/>
          </a:p>
          <a:p>
            <a:pPr marL="0" indent="0">
              <a:buNone/>
            </a:pPr>
            <a:r>
              <a:rPr lang="en-US" sz="1200" b="1" i="1" dirty="0"/>
              <a:t>A:  </a:t>
            </a:r>
            <a:r>
              <a:rPr lang="en-US" sz="1200" i="1" dirty="0"/>
              <a:t>Yes. Foreign entities may place rated orders with U.S. suppliers only with express written authorization of DOC/BIS on a case-by-case basis where the procurement is deemed to be in the U.S. national defense interest.  Special rules apply to the use of rated orders in the United States by the Canadian Government and authorized Canadian contractors.  Sections 700.56 and 700.57 provide more information regarding these provisions.</a:t>
            </a:r>
            <a:endParaRPr lang="en-US" sz="1200" dirty="0"/>
          </a:p>
          <a:p>
            <a:pPr marL="457200" lvl="1" indent="0">
              <a:buNone/>
            </a:pPr>
            <a:endParaRPr lang="en-US" sz="1200" dirty="0"/>
          </a:p>
          <a:p>
            <a:pPr marL="457200" lvl="1" indent="0">
              <a:buNone/>
            </a:pPr>
            <a:endParaRPr lang="en-US" sz="1200" dirty="0"/>
          </a:p>
          <a:p>
            <a:pPr marL="0" indent="0">
              <a:buNone/>
            </a:pPr>
            <a:r>
              <a:rPr lang="en-US" sz="1200" b="1" dirty="0"/>
              <a:t>Q: Who is authorized to include priority ratings on contracts and purchase orders?</a:t>
            </a:r>
          </a:p>
          <a:p>
            <a:pPr marL="0" indent="0">
              <a:buNone/>
            </a:pPr>
            <a:endParaRPr lang="en-US" sz="1200" b="1" i="1" dirty="0"/>
          </a:p>
          <a:p>
            <a:pPr marL="0" indent="0">
              <a:buNone/>
            </a:pPr>
            <a:r>
              <a:rPr lang="en-US" sz="1200" b="1" i="1" dirty="0"/>
              <a:t>A:  </a:t>
            </a:r>
            <a:r>
              <a:rPr lang="en-US" sz="1200" i="1" dirty="0"/>
              <a:t>Certain U.S. Government agencies and the Canadian Government are authorized by the DOC to include priority ratings on contracts and orders placed with U.S. contractors and suppliers in support of approved national defense programs.  DPAS Schedule 1 lists the currently approved programs and the agency responsible for each program. </a:t>
            </a:r>
          </a:p>
          <a:p>
            <a:pPr marL="0" indent="0">
              <a:buNone/>
            </a:pPr>
            <a:endParaRPr lang="en-US" sz="1200" i="1" dirty="0"/>
          </a:p>
          <a:p>
            <a:pPr marL="0" indent="0">
              <a:buNone/>
            </a:pPr>
            <a:endParaRPr lang="en-US" sz="1200" i="1" dirty="0"/>
          </a:p>
          <a:p>
            <a:pPr marL="0" indent="0">
              <a:buNone/>
            </a:pPr>
            <a:endParaRPr lang="en-US" sz="1200" i="1" dirty="0"/>
          </a:p>
          <a:p>
            <a:pPr marL="0" indent="0">
              <a:buNone/>
            </a:pPr>
            <a:r>
              <a:rPr lang="en-US" sz="1200" b="1" dirty="0"/>
              <a:t>Q: Must a rated order be in writing or may I give it verbally to my supplier over the phone? May it be placed electronically?</a:t>
            </a:r>
          </a:p>
          <a:p>
            <a:pPr marL="0" indent="0">
              <a:buNone/>
            </a:pPr>
            <a:endParaRPr lang="en-US" sz="1200" b="1" i="1" dirty="0"/>
          </a:p>
          <a:p>
            <a:pPr marL="0" indent="0">
              <a:buNone/>
            </a:pPr>
            <a:r>
              <a:rPr lang="en-US" sz="1200" b="1" i="1" dirty="0"/>
              <a:t>A:  </a:t>
            </a:r>
            <a:r>
              <a:rPr lang="en-US" sz="1200" i="1" dirty="0"/>
              <a:t>Rated orders may be placed with suppliers either in writing or electronically.  Regardless of common industry practice, if the order is given verbally, it must be followed-up immediately either in writing or electronically.  The elements of a rated order are discussed in 15 CFR §</a:t>
            </a:r>
            <a:r>
              <a:rPr lang="en-US" sz="1200" dirty="0"/>
              <a:t> </a:t>
            </a:r>
            <a:r>
              <a:rPr lang="en-US" sz="1200" i="1" dirty="0"/>
              <a:t>700.12.</a:t>
            </a:r>
          </a:p>
          <a:p>
            <a:pPr marL="0" indent="0">
              <a:buNone/>
            </a:pPr>
            <a:endParaRPr lang="en-US" sz="1200" i="1" dirty="0"/>
          </a:p>
          <a:p>
            <a:pPr marL="0" indent="0">
              <a:buNone/>
            </a:pPr>
            <a:endParaRPr lang="en-US" sz="1200" i="1" dirty="0"/>
          </a:p>
        </p:txBody>
      </p:sp>
      <p:sp>
        <p:nvSpPr>
          <p:cNvPr id="5" name="Slide Number Placeholder 4"/>
          <p:cNvSpPr>
            <a:spLocks noGrp="1"/>
          </p:cNvSpPr>
          <p:nvPr>
            <p:ph type="sldNum" sz="quarter" idx="12"/>
          </p:nvPr>
        </p:nvSpPr>
        <p:spPr/>
        <p:txBody>
          <a:bodyPr/>
          <a:lstStyle/>
          <a:p>
            <a:fld id="{D6C20473-3182-46FA-856B-F8BCEAF2E52A}" type="slidenum">
              <a:rPr lang="en-US" smtClean="0"/>
              <a:t>100</a:t>
            </a:fld>
            <a:endParaRPr lang="en-US" dirty="0"/>
          </a:p>
        </p:txBody>
      </p:sp>
      <p:sp>
        <p:nvSpPr>
          <p:cNvPr id="4" name="Date Placeholder 3"/>
          <p:cNvSpPr>
            <a:spLocks noGrp="1"/>
          </p:cNvSpPr>
          <p:nvPr>
            <p:ph type="dt" sz="half" idx="10"/>
          </p:nvPr>
        </p:nvSpPr>
        <p:spPr/>
        <p:txBody>
          <a:bodyPr/>
          <a:lstStyle/>
          <a:p>
            <a:fld id="{B728C568-5F4D-4A24-B1B6-3852933DA311}" type="datetime1">
              <a:rPr lang="en-US" smtClean="0"/>
              <a:t>11/9/2021</a:t>
            </a:fld>
            <a:endParaRPr lang="en-US" dirty="0"/>
          </a:p>
        </p:txBody>
      </p:sp>
    </p:spTree>
    <p:extLst>
      <p:ext uri="{BB962C8B-B14F-4D97-AF65-F5344CB8AC3E}">
        <p14:creationId xmlns:p14="http://schemas.microsoft.com/office/powerpoint/2010/main" val="265857234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DPAS</a:t>
            </a:r>
            <a:br>
              <a:rPr lang="en-US" sz="3600" b="1" dirty="0"/>
            </a:br>
            <a:r>
              <a:rPr lang="en-US" sz="3600" b="1" dirty="0"/>
              <a:t>Contact Information</a:t>
            </a:r>
            <a:endParaRPr lang="en-US" sz="3600" dirty="0"/>
          </a:p>
        </p:txBody>
      </p:sp>
      <p:sp>
        <p:nvSpPr>
          <p:cNvPr id="4" name="Slide Number Placeholder 3"/>
          <p:cNvSpPr>
            <a:spLocks noGrp="1"/>
          </p:cNvSpPr>
          <p:nvPr>
            <p:ph type="sldNum" sz="quarter" idx="12"/>
          </p:nvPr>
        </p:nvSpPr>
        <p:spPr/>
        <p:txBody>
          <a:bodyPr/>
          <a:lstStyle/>
          <a:p>
            <a:fld id="{D6C20473-3182-46FA-856B-F8BCEAF2E52A}" type="slidenum">
              <a:rPr lang="en-US" smtClean="0"/>
              <a:t>101</a:t>
            </a:fld>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3794170669"/>
              </p:ext>
            </p:extLst>
          </p:nvPr>
        </p:nvGraphicFramePr>
        <p:xfrm>
          <a:off x="609600" y="1752599"/>
          <a:ext cx="8077200" cy="4023361"/>
        </p:xfrm>
        <a:graphic>
          <a:graphicData uri="http://schemas.openxmlformats.org/drawingml/2006/table">
            <a:tbl>
              <a:tblPr firstRow="1" bandRow="1">
                <a:tableStyleId>{5940675A-B579-460E-94D1-54222C63F5DA}</a:tableStyleId>
              </a:tblPr>
              <a:tblGrid>
                <a:gridCol w="40386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2438401">
                <a:tc>
                  <a:txBody>
                    <a:bodyPr/>
                    <a:lstStyle/>
                    <a:p>
                      <a:pPr marL="0" indent="0" algn="ctr">
                        <a:buNone/>
                      </a:pPr>
                      <a:r>
                        <a:rPr lang="en-US" b="1" dirty="0"/>
                        <a:t>U.S. Department of Commerce</a:t>
                      </a:r>
                    </a:p>
                    <a:p>
                      <a:pPr marL="0" indent="0" algn="ctr">
                        <a:buNone/>
                      </a:pPr>
                      <a:r>
                        <a:rPr lang="en-US" sz="1600" dirty="0"/>
                        <a:t>Bureau of</a:t>
                      </a:r>
                      <a:r>
                        <a:rPr lang="en-US" sz="1600" baseline="0" dirty="0"/>
                        <a:t> Industry and Security</a:t>
                      </a:r>
                      <a:endParaRPr lang="en-US" sz="1600" dirty="0"/>
                    </a:p>
                    <a:p>
                      <a:pPr marL="0" indent="0" algn="ctr">
                        <a:buNone/>
                      </a:pPr>
                      <a:r>
                        <a:rPr lang="en-US" sz="1600" dirty="0"/>
                        <a:t>Office of Strategic Industries &amp;</a:t>
                      </a:r>
                    </a:p>
                    <a:p>
                      <a:pPr marL="0" indent="0" algn="ctr">
                        <a:buNone/>
                      </a:pPr>
                      <a:r>
                        <a:rPr lang="en-US" sz="1600" dirty="0"/>
                        <a:t> Economic Security</a:t>
                      </a:r>
                    </a:p>
                    <a:p>
                      <a:pPr marL="0" indent="0" algn="ctr">
                        <a:buNone/>
                      </a:pPr>
                      <a:r>
                        <a:rPr lang="en-US" sz="1600" dirty="0"/>
                        <a:t>Defense Programs Division</a:t>
                      </a:r>
                    </a:p>
                    <a:p>
                      <a:pPr marL="0" indent="0" algn="ctr">
                        <a:buNone/>
                      </a:pPr>
                      <a:r>
                        <a:rPr lang="en-US" sz="1600" dirty="0"/>
                        <a:t>(202) 482-3634</a:t>
                      </a:r>
                    </a:p>
                    <a:p>
                      <a:pPr marL="0" indent="0" algn="ctr">
                        <a:buNone/>
                      </a:pPr>
                      <a:r>
                        <a:rPr lang="en-US" sz="1600" dirty="0"/>
                        <a:t>DPAS@bis.doc.gov</a:t>
                      </a:r>
                    </a:p>
                    <a:p>
                      <a:pPr marL="0" indent="0" algn="ctr">
                        <a:buNone/>
                      </a:pPr>
                      <a:r>
                        <a:rPr lang="en-US" sz="1600" dirty="0"/>
                        <a:t>www.bis.doc.gov/dpas</a:t>
                      </a:r>
                    </a:p>
                    <a:p>
                      <a:endParaRPr lang="en-US"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b="1" dirty="0"/>
                        <a:t>U.S. Department</a:t>
                      </a:r>
                      <a:r>
                        <a:rPr lang="en-US" b="1" baseline="0" dirty="0"/>
                        <a:t> of Defense</a:t>
                      </a:r>
                    </a:p>
                    <a:p>
                      <a:pPr algn="ctr"/>
                      <a:r>
                        <a:rPr lang="en-US" sz="1600" baseline="0" dirty="0"/>
                        <a:t>Office of the Deputy Assistance Secretary of Defense for Industrial Policy</a:t>
                      </a:r>
                    </a:p>
                    <a:p>
                      <a:pPr algn="ctr"/>
                      <a:r>
                        <a:rPr lang="en-US" sz="1600" baseline="0" dirty="0"/>
                        <a:t>(703) 697-0051</a:t>
                      </a:r>
                    </a:p>
                    <a:p>
                      <a:pPr algn="ctr"/>
                      <a:r>
                        <a:rPr lang="en-US" sz="1600" u="none" kern="1200" dirty="0">
                          <a:solidFill>
                            <a:schemeClr val="tx1"/>
                          </a:solidFill>
                          <a:effectLst/>
                          <a:latin typeface="+mn-lt"/>
                          <a:ea typeface="+mn-ea"/>
                          <a:cs typeface="+mn-cs"/>
                        </a:rPr>
                        <a:t>osd.pentagon.ousd-a-s.mbx.indpol-dpa-title-i@mail.mil</a:t>
                      </a:r>
                      <a:endParaRPr lang="en-US" sz="1600" u="none" baseline="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891973">
                <a:tc gridSpan="2">
                  <a:txBody>
                    <a:bodyPr/>
                    <a:lstStyle/>
                    <a:p>
                      <a:pPr algn="ctr"/>
                      <a:r>
                        <a:rPr lang="en-US" b="1" dirty="0"/>
                        <a:t>U.S. Department of Homeland Security</a:t>
                      </a:r>
                    </a:p>
                    <a:p>
                      <a:pPr algn="ctr"/>
                      <a:r>
                        <a:rPr lang="en-US" sz="1600" dirty="0"/>
                        <a:t>Federal Emergency Management</a:t>
                      </a:r>
                      <a:r>
                        <a:rPr lang="en-US" sz="1600" baseline="0" dirty="0"/>
                        <a:t> Agency</a:t>
                      </a:r>
                    </a:p>
                    <a:p>
                      <a:pPr algn="ctr"/>
                      <a:r>
                        <a:rPr lang="en-US" sz="1600" baseline="0" dirty="0"/>
                        <a:t>Office of Policy &amp; Program Analysis</a:t>
                      </a:r>
                    </a:p>
                    <a:p>
                      <a:pPr algn="ctr"/>
                      <a:r>
                        <a:rPr lang="en-US" sz="1600" baseline="0" dirty="0"/>
                        <a:t>Defense Production Act Program Division</a:t>
                      </a:r>
                    </a:p>
                    <a:p>
                      <a:pPr algn="ctr"/>
                      <a:r>
                        <a:rPr lang="en-US" sz="1600" baseline="0" dirty="0"/>
                        <a:t>FEMA-DPA@fema.dhs.gov</a:t>
                      </a:r>
                    </a:p>
                    <a:p>
                      <a:pPr algn="ctr"/>
                      <a:r>
                        <a:rPr lang="en-US" sz="1600" u="none" kern="1200" dirty="0">
                          <a:solidFill>
                            <a:schemeClr val="tx1"/>
                          </a:solidFill>
                          <a:effectLst/>
                          <a:latin typeface="+mn-lt"/>
                          <a:ea typeface="+mn-ea"/>
                          <a:cs typeface="+mn-cs"/>
                        </a:rPr>
                        <a:t>http://www.fema.gov/defense-production-act-program</a:t>
                      </a:r>
                      <a:endParaRPr lang="en-US" sz="1600" u="none"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hMerge="1">
                  <a:txBody>
                    <a:bodyPr/>
                    <a:lstStyle/>
                    <a:p>
                      <a:endParaRPr lang="en-US" dirty="0"/>
                    </a:p>
                  </a:txBody>
                  <a:tcPr/>
                </a:tc>
                <a:extLst>
                  <a:ext uri="{0D108BD9-81ED-4DB2-BD59-A6C34878D82A}">
                    <a16:rowId xmlns:a16="http://schemas.microsoft.com/office/drawing/2014/main" val="10001"/>
                  </a:ext>
                </a:extLst>
              </a:tr>
            </a:tbl>
          </a:graphicData>
        </a:graphic>
      </p:graphicFrame>
      <p:sp>
        <p:nvSpPr>
          <p:cNvPr id="3" name="Date Placeholder 2"/>
          <p:cNvSpPr>
            <a:spLocks noGrp="1"/>
          </p:cNvSpPr>
          <p:nvPr>
            <p:ph type="dt" sz="half" idx="10"/>
          </p:nvPr>
        </p:nvSpPr>
        <p:spPr/>
        <p:txBody>
          <a:bodyPr/>
          <a:lstStyle/>
          <a:p>
            <a:fld id="{0A0A0AF1-708B-47B4-8325-1BC32D9326D3}" type="datetime1">
              <a:rPr lang="en-US" smtClean="0"/>
              <a:t>11/9/2021</a:t>
            </a:fld>
            <a:endParaRPr lang="en-US" dirty="0"/>
          </a:p>
        </p:txBody>
      </p:sp>
    </p:spTree>
    <p:extLst>
      <p:ext uri="{BB962C8B-B14F-4D97-AF65-F5344CB8AC3E}">
        <p14:creationId xmlns:p14="http://schemas.microsoft.com/office/powerpoint/2010/main" val="157378781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3200"/>
            <a:ext cx="8229600" cy="1066800"/>
          </a:xfrm>
        </p:spPr>
        <p:txBody>
          <a:bodyPr>
            <a:noAutofit/>
          </a:bodyPr>
          <a:lstStyle/>
          <a:p>
            <a:r>
              <a:rPr lang="en-US" sz="5400" dirty="0"/>
              <a:t>End of Training Course</a:t>
            </a:r>
            <a:endParaRPr lang="en-US" sz="2400" b="0" i="0" u="none" strike="noStrike" baseline="0" dirty="0">
              <a:latin typeface="Arial"/>
            </a:endParaRPr>
          </a:p>
        </p:txBody>
      </p:sp>
      <p:sp>
        <p:nvSpPr>
          <p:cNvPr id="3" name="Slide Number Placeholder 2"/>
          <p:cNvSpPr>
            <a:spLocks noGrp="1"/>
          </p:cNvSpPr>
          <p:nvPr>
            <p:ph type="sldNum" sz="quarter" idx="12"/>
          </p:nvPr>
        </p:nvSpPr>
        <p:spPr/>
        <p:txBody>
          <a:bodyPr/>
          <a:lstStyle/>
          <a:p>
            <a:fld id="{D6C20473-3182-46FA-856B-F8BCEAF2E52A}" type="slidenum">
              <a:rPr lang="en-US" smtClean="0"/>
              <a:t>102</a:t>
            </a:fld>
            <a:endParaRPr lang="en-US" dirty="0"/>
          </a:p>
        </p:txBody>
      </p:sp>
      <p:sp>
        <p:nvSpPr>
          <p:cNvPr id="4" name="Date Placeholder 3"/>
          <p:cNvSpPr>
            <a:spLocks noGrp="1"/>
          </p:cNvSpPr>
          <p:nvPr>
            <p:ph type="dt" sz="half" idx="10"/>
          </p:nvPr>
        </p:nvSpPr>
        <p:spPr/>
        <p:txBody>
          <a:bodyPr/>
          <a:lstStyle/>
          <a:p>
            <a:fld id="{E14B7AE1-5543-411E-8430-66B12FA0D17F}" type="datetime1">
              <a:rPr lang="en-US" smtClean="0"/>
              <a:t>11/9/2021</a:t>
            </a:fld>
            <a:endParaRPr lang="en-US" dirty="0"/>
          </a:p>
        </p:txBody>
      </p:sp>
    </p:spTree>
    <p:extLst>
      <p:ext uri="{BB962C8B-B14F-4D97-AF65-F5344CB8AC3E}">
        <p14:creationId xmlns:p14="http://schemas.microsoft.com/office/powerpoint/2010/main" val="483927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Defense Production Act</a:t>
            </a:r>
            <a:endParaRPr lang="en-US" sz="4000" dirty="0"/>
          </a:p>
        </p:txBody>
      </p:sp>
      <p:sp>
        <p:nvSpPr>
          <p:cNvPr id="3" name="Text Placeholder 2"/>
          <p:cNvSpPr>
            <a:spLocks noGrp="1"/>
          </p:cNvSpPr>
          <p:nvPr>
            <p:ph type="body" idx="1"/>
          </p:nvPr>
        </p:nvSpPr>
        <p:spPr/>
        <p:txBody>
          <a:bodyPr>
            <a:normAutofit/>
          </a:bodyPr>
          <a:lstStyle/>
          <a:p>
            <a:endParaRPr lang="en-US" dirty="0"/>
          </a:p>
          <a:p>
            <a:r>
              <a:rPr lang="en-US" dirty="0"/>
              <a:t>The DPA was enacted at the start of the Korean War as part of a broad war and civil defense mobilization effort.   The DPA was created to ensure the availability of the country’s industrial resources to address national security requirements.</a:t>
            </a:r>
          </a:p>
          <a:p>
            <a:endParaRPr lang="en-US" dirty="0"/>
          </a:p>
          <a:p>
            <a:r>
              <a:rPr lang="en-US" dirty="0"/>
              <a:t>The DPA authorities are time-limited and undergo periodic amendment and reauthorization.  The DPA was reauthorized in the John S. McCain National Defense Authorization Act of 2019 and will expire in 2025.</a:t>
            </a:r>
          </a:p>
          <a:p>
            <a:pPr marL="0" indent="0">
              <a:buNone/>
            </a:pPr>
            <a:endParaRPr lang="en-US" dirty="0"/>
          </a:p>
        </p:txBody>
      </p:sp>
      <p:sp>
        <p:nvSpPr>
          <p:cNvPr id="4" name="Slide Number Placeholder 3"/>
          <p:cNvSpPr>
            <a:spLocks noGrp="1"/>
          </p:cNvSpPr>
          <p:nvPr>
            <p:ph type="sldNum" sz="quarter" idx="12"/>
          </p:nvPr>
        </p:nvSpPr>
        <p:spPr/>
        <p:txBody>
          <a:bodyPr/>
          <a:lstStyle/>
          <a:p>
            <a:fld id="{D6C20473-3182-46FA-856B-F8BCEAF2E52A}" type="slidenum">
              <a:rPr lang="en-US" smtClean="0"/>
              <a:t>11</a:t>
            </a:fld>
            <a:endParaRPr lang="en-US" dirty="0"/>
          </a:p>
        </p:txBody>
      </p:sp>
      <p:sp>
        <p:nvSpPr>
          <p:cNvPr id="5" name="Date Placeholder 4"/>
          <p:cNvSpPr>
            <a:spLocks noGrp="1"/>
          </p:cNvSpPr>
          <p:nvPr>
            <p:ph type="dt" sz="half" idx="10"/>
          </p:nvPr>
        </p:nvSpPr>
        <p:spPr/>
        <p:txBody>
          <a:bodyPr/>
          <a:lstStyle/>
          <a:p>
            <a:fld id="{D918D7F2-CD9D-4CD3-9691-6648B2C71E74}" type="datetime1">
              <a:rPr lang="en-US" smtClean="0"/>
              <a:t>11/9/2021</a:t>
            </a:fld>
            <a:endParaRPr lang="en-US" dirty="0"/>
          </a:p>
        </p:txBody>
      </p:sp>
    </p:spTree>
    <p:extLst>
      <p:ext uri="{BB962C8B-B14F-4D97-AF65-F5344CB8AC3E}">
        <p14:creationId xmlns:p14="http://schemas.microsoft.com/office/powerpoint/2010/main" val="2868738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Defense Production Act</a:t>
            </a:r>
            <a:endParaRPr lang="en-US" sz="4000" dirty="0"/>
          </a:p>
        </p:txBody>
      </p:sp>
      <p:sp>
        <p:nvSpPr>
          <p:cNvPr id="3" name="Text Placeholder 2"/>
          <p:cNvSpPr>
            <a:spLocks noGrp="1"/>
          </p:cNvSpPr>
          <p:nvPr>
            <p:ph type="body" idx="1"/>
          </p:nvPr>
        </p:nvSpPr>
        <p:spPr/>
        <p:txBody>
          <a:bodyPr/>
          <a:lstStyle/>
          <a:p>
            <a:pPr marL="0" indent="0">
              <a:spcBef>
                <a:spcPts val="0"/>
              </a:spcBef>
              <a:buNone/>
            </a:pPr>
            <a:endParaRPr lang="en-US" dirty="0"/>
          </a:p>
          <a:p>
            <a:pPr marL="0" indent="0">
              <a:spcBef>
                <a:spcPts val="0"/>
              </a:spcBef>
              <a:buNone/>
            </a:pPr>
            <a:r>
              <a:rPr lang="en-US" dirty="0"/>
              <a:t>Under Title I of the DPA, the President is authorized to require:</a:t>
            </a:r>
          </a:p>
          <a:p>
            <a:pPr marL="0" indent="0">
              <a:spcBef>
                <a:spcPts val="0"/>
              </a:spcBef>
              <a:buNone/>
            </a:pPr>
            <a:endParaRPr lang="en-US" dirty="0"/>
          </a:p>
          <a:p>
            <a:r>
              <a:rPr lang="en-US" dirty="0"/>
              <a:t>Preferential acceptance and performance of contracts or orders (other than contracts of employment) supporting certain approved national defense and energy programs</a:t>
            </a:r>
          </a:p>
          <a:p>
            <a:pPr marL="0" indent="0">
              <a:buNone/>
            </a:pPr>
            <a:r>
              <a:rPr lang="en-US" dirty="0"/>
              <a:t> </a:t>
            </a:r>
          </a:p>
          <a:p>
            <a:r>
              <a:rPr lang="en-US" dirty="0"/>
              <a:t>To allocate materials, services, and facilities in such a manner as to promote these approved programs</a:t>
            </a:r>
          </a:p>
        </p:txBody>
      </p:sp>
      <p:sp>
        <p:nvSpPr>
          <p:cNvPr id="4" name="Slide Number Placeholder 3"/>
          <p:cNvSpPr>
            <a:spLocks noGrp="1"/>
          </p:cNvSpPr>
          <p:nvPr>
            <p:ph type="sldNum" sz="quarter" idx="12"/>
          </p:nvPr>
        </p:nvSpPr>
        <p:spPr/>
        <p:txBody>
          <a:bodyPr/>
          <a:lstStyle/>
          <a:p>
            <a:fld id="{D6C20473-3182-46FA-856B-F8BCEAF2E52A}" type="slidenum">
              <a:rPr lang="en-US" smtClean="0"/>
              <a:t>12</a:t>
            </a:fld>
            <a:endParaRPr lang="en-US" dirty="0"/>
          </a:p>
        </p:txBody>
      </p:sp>
      <p:sp>
        <p:nvSpPr>
          <p:cNvPr id="5" name="Date Placeholder 4"/>
          <p:cNvSpPr>
            <a:spLocks noGrp="1"/>
          </p:cNvSpPr>
          <p:nvPr>
            <p:ph type="dt" sz="half" idx="10"/>
          </p:nvPr>
        </p:nvSpPr>
        <p:spPr/>
        <p:txBody>
          <a:bodyPr/>
          <a:lstStyle/>
          <a:p>
            <a:fld id="{64D95AA0-59BF-496B-B5C8-461FEF8A3D57}" type="datetime1">
              <a:rPr lang="en-US" smtClean="0"/>
              <a:t>11/9/2021</a:t>
            </a:fld>
            <a:endParaRPr lang="en-US" dirty="0"/>
          </a:p>
        </p:txBody>
      </p:sp>
    </p:spTree>
    <p:extLst>
      <p:ext uri="{BB962C8B-B14F-4D97-AF65-F5344CB8AC3E}">
        <p14:creationId xmlns:p14="http://schemas.microsoft.com/office/powerpoint/2010/main" val="8057258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Defense Production Act</a:t>
            </a:r>
            <a:endParaRPr lang="en-US" sz="4000" dirty="0"/>
          </a:p>
        </p:txBody>
      </p:sp>
      <p:sp>
        <p:nvSpPr>
          <p:cNvPr id="3" name="Text Placeholder 2"/>
          <p:cNvSpPr>
            <a:spLocks noGrp="1"/>
          </p:cNvSpPr>
          <p:nvPr>
            <p:ph type="body" idx="1"/>
          </p:nvPr>
        </p:nvSpPr>
        <p:spPr/>
        <p:txBody>
          <a:bodyPr>
            <a:normAutofit fontScale="92500" lnSpcReduction="10000"/>
          </a:bodyPr>
          <a:lstStyle/>
          <a:p>
            <a:pPr marL="0" indent="0">
              <a:buNone/>
            </a:pPr>
            <a:endParaRPr lang="en-US" dirty="0"/>
          </a:p>
          <a:p>
            <a:pPr marL="0" indent="0">
              <a:buNone/>
            </a:pPr>
            <a:r>
              <a:rPr lang="en-US" dirty="0"/>
              <a:t>The DPA’s definition of “national defense” includes programs for:</a:t>
            </a:r>
          </a:p>
          <a:p>
            <a:pPr marL="0" indent="0">
              <a:buNone/>
            </a:pPr>
            <a:endParaRPr lang="en-US" dirty="0"/>
          </a:p>
          <a:p>
            <a:r>
              <a:rPr lang="en-US" dirty="0"/>
              <a:t>Military and energy production or construction</a:t>
            </a:r>
          </a:p>
          <a:p>
            <a:pPr marL="0" indent="0">
              <a:buNone/>
            </a:pPr>
            <a:endParaRPr lang="en-US" dirty="0"/>
          </a:p>
          <a:p>
            <a:r>
              <a:rPr lang="en-US" dirty="0"/>
              <a:t>Military or critical infrastructure assistance to any foreign nation, homeland security, stockpiling, space, and any directly related activity</a:t>
            </a:r>
          </a:p>
          <a:p>
            <a:pPr marL="0" indent="0">
              <a:buNone/>
            </a:pPr>
            <a:endParaRPr lang="en-US" dirty="0"/>
          </a:p>
          <a:p>
            <a:pPr marL="0" indent="0">
              <a:buNone/>
            </a:pPr>
            <a:endParaRPr lang="en-US" dirty="0"/>
          </a:p>
          <a:p>
            <a:pPr marL="0" indent="0">
              <a:buNone/>
            </a:pPr>
            <a:r>
              <a:rPr lang="en-US" dirty="0"/>
              <a:t>The definition also includes emergency preparedness activities conducted pursuant to Title VI of The Robert T. Stafford Disaster Relief and Emergency Assistance Act (42 U.S.C. 5195, </a:t>
            </a:r>
            <a:r>
              <a:rPr lang="en-US" u="sng" dirty="0"/>
              <a:t>et seq</a:t>
            </a:r>
            <a:r>
              <a:rPr lang="en-US" dirty="0"/>
              <a:t>.) and critical infrastructure protection and restoration.</a:t>
            </a:r>
          </a:p>
        </p:txBody>
      </p:sp>
      <p:sp>
        <p:nvSpPr>
          <p:cNvPr id="4" name="Slide Number Placeholder 3"/>
          <p:cNvSpPr>
            <a:spLocks noGrp="1"/>
          </p:cNvSpPr>
          <p:nvPr>
            <p:ph type="sldNum" sz="quarter" idx="12"/>
          </p:nvPr>
        </p:nvSpPr>
        <p:spPr/>
        <p:txBody>
          <a:bodyPr/>
          <a:lstStyle/>
          <a:p>
            <a:fld id="{D6C20473-3182-46FA-856B-F8BCEAF2E52A}" type="slidenum">
              <a:rPr lang="en-US" smtClean="0"/>
              <a:t>13</a:t>
            </a:fld>
            <a:endParaRPr lang="en-US" dirty="0"/>
          </a:p>
        </p:txBody>
      </p:sp>
      <p:sp>
        <p:nvSpPr>
          <p:cNvPr id="5" name="Date Placeholder 4"/>
          <p:cNvSpPr>
            <a:spLocks noGrp="1"/>
          </p:cNvSpPr>
          <p:nvPr>
            <p:ph type="dt" sz="half" idx="10"/>
          </p:nvPr>
        </p:nvSpPr>
        <p:spPr/>
        <p:txBody>
          <a:bodyPr/>
          <a:lstStyle/>
          <a:p>
            <a:fld id="{1116FABF-2766-4AD1-8A98-1770AE0A1653}" type="datetime1">
              <a:rPr lang="en-US" smtClean="0"/>
              <a:t>11/9/2021</a:t>
            </a:fld>
            <a:endParaRPr lang="en-US" dirty="0"/>
          </a:p>
        </p:txBody>
      </p:sp>
    </p:spTree>
    <p:extLst>
      <p:ext uri="{BB962C8B-B14F-4D97-AF65-F5344CB8AC3E}">
        <p14:creationId xmlns:p14="http://schemas.microsoft.com/office/powerpoint/2010/main" val="1260813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Defense Production Act</a:t>
            </a:r>
            <a:endParaRPr lang="en-US" sz="4000" dirty="0"/>
          </a:p>
        </p:txBody>
      </p:sp>
      <p:sp>
        <p:nvSpPr>
          <p:cNvPr id="3" name="Text Placeholder 2"/>
          <p:cNvSpPr>
            <a:spLocks noGrp="1"/>
          </p:cNvSpPr>
          <p:nvPr>
            <p:ph type="body" idx="1"/>
          </p:nvPr>
        </p:nvSpPr>
        <p:spPr/>
        <p:txBody>
          <a:bodyPr>
            <a:normAutofit/>
          </a:bodyPr>
          <a:lstStyle/>
          <a:p>
            <a:pPr marL="0" indent="0">
              <a:buNone/>
            </a:pPr>
            <a:endParaRPr lang="en-US" dirty="0"/>
          </a:p>
          <a:p>
            <a:pPr marL="0" indent="0">
              <a:buNone/>
            </a:pPr>
            <a:endParaRPr lang="en-US" dirty="0"/>
          </a:p>
          <a:p>
            <a:pPr marL="0" indent="0">
              <a:buNone/>
            </a:pPr>
            <a:r>
              <a:rPr lang="en-US" dirty="0"/>
              <a:t>Title 1 of the DPA is the statutory basis for the National Defense Resources Preparedness Executive Order (Executive Order 13603) and the DPAS Regulation (15 CFR Part 700).</a:t>
            </a:r>
          </a:p>
        </p:txBody>
      </p:sp>
      <p:sp>
        <p:nvSpPr>
          <p:cNvPr id="4" name="Slide Number Placeholder 3"/>
          <p:cNvSpPr>
            <a:spLocks noGrp="1"/>
          </p:cNvSpPr>
          <p:nvPr>
            <p:ph type="sldNum" sz="quarter" idx="12"/>
          </p:nvPr>
        </p:nvSpPr>
        <p:spPr/>
        <p:txBody>
          <a:bodyPr/>
          <a:lstStyle/>
          <a:p>
            <a:fld id="{D6C20473-3182-46FA-856B-F8BCEAF2E52A}" type="slidenum">
              <a:rPr lang="en-US" smtClean="0"/>
              <a:t>14</a:t>
            </a:fld>
            <a:endParaRPr lang="en-US" dirty="0"/>
          </a:p>
        </p:txBody>
      </p:sp>
      <p:sp>
        <p:nvSpPr>
          <p:cNvPr id="5" name="Date Placeholder 4"/>
          <p:cNvSpPr>
            <a:spLocks noGrp="1"/>
          </p:cNvSpPr>
          <p:nvPr>
            <p:ph type="dt" sz="half" idx="10"/>
          </p:nvPr>
        </p:nvSpPr>
        <p:spPr/>
        <p:txBody>
          <a:bodyPr/>
          <a:lstStyle/>
          <a:p>
            <a:fld id="{F90644D9-028E-4220-8013-17D71F0145A8}" type="datetime1">
              <a:rPr lang="en-US" smtClean="0"/>
              <a:t>11/9/2021</a:t>
            </a:fld>
            <a:endParaRPr lang="en-US" dirty="0"/>
          </a:p>
        </p:txBody>
      </p:sp>
    </p:spTree>
    <p:extLst>
      <p:ext uri="{BB962C8B-B14F-4D97-AF65-F5344CB8AC3E}">
        <p14:creationId xmlns:p14="http://schemas.microsoft.com/office/powerpoint/2010/main" val="492376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Executive Order 13603</a:t>
            </a:r>
            <a:endParaRPr lang="en-US" dirty="0"/>
          </a:p>
        </p:txBody>
      </p:sp>
      <p:sp>
        <p:nvSpPr>
          <p:cNvPr id="3" name="Text Placeholder 2"/>
          <p:cNvSpPr>
            <a:spLocks noGrp="1"/>
          </p:cNvSpPr>
          <p:nvPr>
            <p:ph type="body" idx="1"/>
          </p:nvPr>
        </p:nvSpPr>
        <p:spPr>
          <a:xfrm>
            <a:off x="457200" y="1600200"/>
            <a:ext cx="8229600" cy="4648200"/>
          </a:xfrm>
        </p:spPr>
        <p:txBody>
          <a:bodyPr>
            <a:normAutofit/>
          </a:bodyPr>
          <a:lstStyle/>
          <a:p>
            <a:pPr marL="0" indent="0">
              <a:buNone/>
            </a:pPr>
            <a:endParaRPr lang="en-US" dirty="0"/>
          </a:p>
          <a:p>
            <a:r>
              <a:rPr lang="en-US" dirty="0"/>
              <a:t>The purpose of the National Defense Resources Preparedness executive order (Executive Order 13603) is to delegate authority and address national defense resource programs and policies under the DPA.</a:t>
            </a:r>
          </a:p>
          <a:p>
            <a:pPr marL="0" indent="0">
              <a:buNone/>
            </a:pPr>
            <a:endParaRPr lang="en-US" dirty="0"/>
          </a:p>
          <a:p>
            <a:r>
              <a:rPr lang="en-US" dirty="0"/>
              <a:t>Executive Order 13603 provides the framework for the allocation of resources, services, and materials to promote the national defense.</a:t>
            </a:r>
          </a:p>
          <a:p>
            <a:pPr marL="0" indent="0">
              <a:buNone/>
            </a:pPr>
            <a:endParaRPr lang="en-US" dirty="0"/>
          </a:p>
        </p:txBody>
      </p:sp>
      <p:sp>
        <p:nvSpPr>
          <p:cNvPr id="4" name="Slide Number Placeholder 3"/>
          <p:cNvSpPr>
            <a:spLocks noGrp="1"/>
          </p:cNvSpPr>
          <p:nvPr>
            <p:ph type="sldNum" sz="quarter" idx="12"/>
          </p:nvPr>
        </p:nvSpPr>
        <p:spPr/>
        <p:txBody>
          <a:bodyPr/>
          <a:lstStyle/>
          <a:p>
            <a:fld id="{D6C20473-3182-46FA-856B-F8BCEAF2E52A}" type="slidenum">
              <a:rPr lang="en-US" smtClean="0"/>
              <a:t>15</a:t>
            </a:fld>
            <a:endParaRPr lang="en-US" dirty="0"/>
          </a:p>
        </p:txBody>
      </p:sp>
      <p:sp>
        <p:nvSpPr>
          <p:cNvPr id="5" name="Date Placeholder 4"/>
          <p:cNvSpPr>
            <a:spLocks noGrp="1"/>
          </p:cNvSpPr>
          <p:nvPr>
            <p:ph type="dt" sz="half" idx="10"/>
          </p:nvPr>
        </p:nvSpPr>
        <p:spPr/>
        <p:txBody>
          <a:bodyPr/>
          <a:lstStyle/>
          <a:p>
            <a:fld id="{DDDF1759-AB5C-4E2D-AD69-9E7E85718CCE}" type="datetime1">
              <a:rPr lang="en-US" smtClean="0"/>
              <a:t>11/9/2021</a:t>
            </a:fld>
            <a:endParaRPr lang="en-US" dirty="0"/>
          </a:p>
        </p:txBody>
      </p:sp>
    </p:spTree>
    <p:extLst>
      <p:ext uri="{BB962C8B-B14F-4D97-AF65-F5344CB8AC3E}">
        <p14:creationId xmlns:p14="http://schemas.microsoft.com/office/powerpoint/2010/main" val="776527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715000" y="5099525"/>
            <a:ext cx="2743200" cy="863663"/>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r>
              <a:rPr lang="en-US" b="1" dirty="0"/>
              <a:t>Executive Order 13603</a:t>
            </a:r>
            <a:endParaRPr lang="en-US" dirty="0"/>
          </a:p>
        </p:txBody>
      </p:sp>
      <p:sp>
        <p:nvSpPr>
          <p:cNvPr id="3" name="Text Placeholder 2"/>
          <p:cNvSpPr>
            <a:spLocks noGrp="1"/>
          </p:cNvSpPr>
          <p:nvPr>
            <p:ph type="body" idx="1"/>
          </p:nvPr>
        </p:nvSpPr>
        <p:spPr>
          <a:xfrm>
            <a:off x="460118" y="1752286"/>
            <a:ext cx="8229600" cy="1371914"/>
          </a:xfrm>
        </p:spPr>
        <p:txBody>
          <a:bodyPr>
            <a:normAutofit fontScale="32500" lnSpcReduction="20000"/>
          </a:bodyPr>
          <a:lstStyle/>
          <a:p>
            <a:pPr marL="0" indent="0">
              <a:buNone/>
            </a:pPr>
            <a:r>
              <a:rPr lang="en-US" sz="6200" dirty="0"/>
              <a:t>Section 201 of Executive Order 13603 delegates the authority granted to the President by the DPA (i.e., to require preferential acceptance and performance of contracts/orders for approved programs, and to allocate materials, services, and facilities to promote these approved programs) to the following Federal agencies:</a:t>
            </a:r>
          </a:p>
          <a:p>
            <a:pPr marL="0" indent="0">
              <a:buNone/>
            </a:pPr>
            <a:endParaRPr lang="en-US" dirty="0"/>
          </a:p>
          <a:p>
            <a:pPr marL="0" indent="0">
              <a:buNone/>
            </a:pPr>
            <a:endParaRPr lang="en-US" dirty="0"/>
          </a:p>
        </p:txBody>
      </p:sp>
      <p:graphicFrame>
        <p:nvGraphicFramePr>
          <p:cNvPr id="4" name="Table 3"/>
          <p:cNvGraphicFramePr>
            <a:graphicFrameLocks noGrp="1"/>
          </p:cNvGraphicFramePr>
          <p:nvPr/>
        </p:nvGraphicFramePr>
        <p:xfrm>
          <a:off x="606359" y="3046209"/>
          <a:ext cx="8001001" cy="2992027"/>
        </p:xfrm>
        <a:graphic>
          <a:graphicData uri="http://schemas.openxmlformats.org/drawingml/2006/table">
            <a:tbl>
              <a:tblPr>
                <a:tableStyleId>{5C22544A-7EE6-4342-B048-85BDC9FD1C3A}</a:tableStyleId>
              </a:tblPr>
              <a:tblGrid>
                <a:gridCol w="960120">
                  <a:extLst>
                    <a:ext uri="{9D8B030D-6E8A-4147-A177-3AD203B41FA5}">
                      <a16:colId xmlns:a16="http://schemas.microsoft.com/office/drawing/2014/main" val="20000"/>
                    </a:ext>
                  </a:extLst>
                </a:gridCol>
                <a:gridCol w="3160395">
                  <a:extLst>
                    <a:ext uri="{9D8B030D-6E8A-4147-A177-3AD203B41FA5}">
                      <a16:colId xmlns:a16="http://schemas.microsoft.com/office/drawing/2014/main" val="20001"/>
                    </a:ext>
                  </a:extLst>
                </a:gridCol>
                <a:gridCol w="960120">
                  <a:extLst>
                    <a:ext uri="{9D8B030D-6E8A-4147-A177-3AD203B41FA5}">
                      <a16:colId xmlns:a16="http://schemas.microsoft.com/office/drawing/2014/main" val="20002"/>
                    </a:ext>
                  </a:extLst>
                </a:gridCol>
                <a:gridCol w="2920366">
                  <a:extLst>
                    <a:ext uri="{9D8B030D-6E8A-4147-A177-3AD203B41FA5}">
                      <a16:colId xmlns:a16="http://schemas.microsoft.com/office/drawing/2014/main" val="20003"/>
                    </a:ext>
                  </a:extLst>
                </a:gridCol>
              </a:tblGrid>
              <a:tr h="1196811">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1" dirty="0"/>
                        <a:t>Agriculture (USDA)</a:t>
                      </a:r>
                    </a:p>
                    <a:p>
                      <a:r>
                        <a:rPr lang="en-US" sz="1200" dirty="0"/>
                        <a:t>Food resources, food resource facilities, livestock resources, veterinary resources, plant health resources, and the domestic distribution of farm equipment and commercial fertilizer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1" dirty="0"/>
                        <a:t>Defense (DOD)</a:t>
                      </a:r>
                    </a:p>
                    <a:p>
                      <a:r>
                        <a:rPr lang="en-US" sz="1200" dirty="0"/>
                        <a:t>Water Resources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797874">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1" dirty="0"/>
                        <a:t>Energy (DOE)</a:t>
                      </a:r>
                    </a:p>
                    <a:p>
                      <a:r>
                        <a:rPr lang="en-US" sz="1200" dirty="0"/>
                        <a:t>All Forms</a:t>
                      </a:r>
                      <a:r>
                        <a:rPr lang="en-US" sz="1200" baseline="0" dirty="0"/>
                        <a:t> of Energy</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1" dirty="0"/>
                        <a:t>Transportation (DOT)</a:t>
                      </a:r>
                    </a:p>
                    <a:p>
                      <a:r>
                        <a:rPr lang="en-US" sz="1200" dirty="0"/>
                        <a:t>All Forms of Civil</a:t>
                      </a:r>
                      <a:r>
                        <a:rPr lang="en-US" sz="1200" baseline="0" dirty="0"/>
                        <a:t> Transportation</a:t>
                      </a:r>
                    </a:p>
                    <a:p>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997342">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1" dirty="0"/>
                        <a:t>Health and Human Services (HHS)</a:t>
                      </a:r>
                    </a:p>
                    <a:p>
                      <a:r>
                        <a:rPr lang="en-US" sz="1200" dirty="0"/>
                        <a:t>Health Resources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600" b="1" dirty="0"/>
                        <a:t>Commerce (DOC)</a:t>
                      </a:r>
                    </a:p>
                    <a:p>
                      <a:r>
                        <a:rPr lang="en-US" sz="1200" dirty="0"/>
                        <a:t>All Other</a:t>
                      </a:r>
                      <a:r>
                        <a:rPr lang="en-US" sz="1200" baseline="0" dirty="0"/>
                        <a:t> Materials, Services, and Facilities (including Construction Materials) </a:t>
                      </a:r>
                    </a:p>
                    <a:p>
                      <a:r>
                        <a:rPr lang="en-US" sz="1200" baseline="0" dirty="0"/>
                        <a:t>Generally called “Industrial Resources”</a:t>
                      </a:r>
                      <a:endParaRPr 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pSp>
        <p:nvGrpSpPr>
          <p:cNvPr id="13" name="Group 12"/>
          <p:cNvGrpSpPr/>
          <p:nvPr/>
        </p:nvGrpSpPr>
        <p:grpSpPr>
          <a:xfrm>
            <a:off x="641985" y="3124200"/>
            <a:ext cx="4925560" cy="3447750"/>
            <a:chOff x="609600" y="2590486"/>
            <a:chExt cx="4925560" cy="344775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2590486"/>
              <a:ext cx="731520" cy="73152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02419" y="4602480"/>
              <a:ext cx="731520" cy="731520"/>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1985" y="4602480"/>
              <a:ext cx="731520" cy="73152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02419" y="2616488"/>
              <a:ext cx="732741" cy="731520"/>
            </a:xfrm>
            <a:prstGeom prst="rect">
              <a:avLst/>
            </a:prstGeom>
          </p:spPr>
        </p:pic>
        <p:pic>
          <p:nvPicPr>
            <p:cNvPr id="1028" name="Picture 4" descr="H:\500px-US-DeptOfTransportation-Seal_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02419" y="3733800"/>
              <a:ext cx="731520" cy="73152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500px-US-DeptOfEnergy-Seal_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600" y="3733800"/>
              <a:ext cx="731520" cy="731520"/>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Arrow 10"/>
            <p:cNvSpPr/>
            <p:nvPr/>
          </p:nvSpPr>
          <p:spPr>
            <a:xfrm rot="19800000">
              <a:off x="4324610" y="5464509"/>
              <a:ext cx="716806" cy="133697"/>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3729603" y="5638126"/>
              <a:ext cx="845315" cy="400110"/>
            </a:xfrm>
            <a:prstGeom prst="rect">
              <a:avLst/>
            </a:prstGeom>
            <a:noFill/>
          </p:spPr>
          <p:txBody>
            <a:bodyPr wrap="square" rtlCol="0">
              <a:spAutoFit/>
            </a:bodyPr>
            <a:lstStyle/>
            <a:p>
              <a:r>
                <a:rPr lang="en-US" sz="2000" b="1" dirty="0">
                  <a:solidFill>
                    <a:srgbClr val="323299"/>
                  </a:solidFill>
                  <a:latin typeface="+mj-lt"/>
                  <a:ea typeface="+mj-ea"/>
                  <a:cs typeface="+mj-cs"/>
                </a:rPr>
                <a:t>DPAS</a:t>
              </a:r>
            </a:p>
          </p:txBody>
        </p:sp>
      </p:grpSp>
      <p:sp>
        <p:nvSpPr>
          <p:cNvPr id="9" name="Slide Number Placeholder 8"/>
          <p:cNvSpPr>
            <a:spLocks noGrp="1"/>
          </p:cNvSpPr>
          <p:nvPr>
            <p:ph type="sldNum" sz="quarter" idx="12"/>
          </p:nvPr>
        </p:nvSpPr>
        <p:spPr/>
        <p:txBody>
          <a:bodyPr/>
          <a:lstStyle/>
          <a:p>
            <a:fld id="{D6C20473-3182-46FA-856B-F8BCEAF2E52A}" type="slidenum">
              <a:rPr lang="en-US" smtClean="0"/>
              <a:t>16</a:t>
            </a:fld>
            <a:endParaRPr lang="en-US" dirty="0"/>
          </a:p>
        </p:txBody>
      </p:sp>
      <p:sp>
        <p:nvSpPr>
          <p:cNvPr id="14" name="Date Placeholder 13"/>
          <p:cNvSpPr>
            <a:spLocks noGrp="1"/>
          </p:cNvSpPr>
          <p:nvPr>
            <p:ph type="dt" sz="half" idx="10"/>
          </p:nvPr>
        </p:nvSpPr>
        <p:spPr/>
        <p:txBody>
          <a:bodyPr/>
          <a:lstStyle/>
          <a:p>
            <a:fld id="{78A4814B-827A-4144-B396-743BAB79BA7F}" type="datetime1">
              <a:rPr lang="en-US" smtClean="0"/>
              <a:t>11/9/2021</a:t>
            </a:fld>
            <a:endParaRPr lang="en-US" dirty="0"/>
          </a:p>
        </p:txBody>
      </p:sp>
    </p:spTree>
    <p:extLst>
      <p:ext uri="{BB962C8B-B14F-4D97-AF65-F5344CB8AC3E}">
        <p14:creationId xmlns:p14="http://schemas.microsoft.com/office/powerpoint/2010/main" val="2240169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Executive Order 13603</a:t>
            </a:r>
          </a:p>
        </p:txBody>
      </p:sp>
      <p:sp>
        <p:nvSpPr>
          <p:cNvPr id="3" name="Text Placeholder 2"/>
          <p:cNvSpPr>
            <a:spLocks noGrp="1"/>
          </p:cNvSpPr>
          <p:nvPr>
            <p:ph type="body" idx="1"/>
          </p:nvPr>
        </p:nvSpPr>
        <p:spPr>
          <a:xfrm>
            <a:off x="457200" y="1600201"/>
            <a:ext cx="3733800" cy="4495800"/>
          </a:xfrm>
        </p:spPr>
        <p:txBody>
          <a:bodyPr>
            <a:normAutofit/>
          </a:bodyPr>
          <a:lstStyle/>
          <a:p>
            <a:pPr marL="0" indent="0">
              <a:buNone/>
            </a:pPr>
            <a:endParaRPr lang="en-US" sz="1800" dirty="0"/>
          </a:p>
          <a:p>
            <a:pPr marL="0" indent="0">
              <a:buNone/>
            </a:pPr>
            <a:r>
              <a:rPr lang="en-US" sz="1800" dirty="0"/>
              <a:t>Each department, except the Department of Defense (DOD), that has been delegated DPA authority has issued regulations.  Each department’s regulation covers only their delegated resources outlined in Section 201.  For example, health resources are outside DPAS jurisdiction.</a:t>
            </a:r>
          </a:p>
          <a:p>
            <a:pPr marL="0" indent="0">
              <a:buNone/>
            </a:pPr>
            <a:endParaRPr lang="en-US" sz="1800" dirty="0"/>
          </a:p>
          <a:p>
            <a:pPr marL="0" indent="0">
              <a:buNone/>
            </a:pPr>
            <a:r>
              <a:rPr lang="en-US" sz="1800" dirty="0"/>
              <a:t>The figure to the right lists the citations for each department’s regulation. </a:t>
            </a:r>
          </a:p>
          <a:p>
            <a:pPr marL="0" indent="0">
              <a:buNone/>
            </a:pPr>
            <a:endParaRPr lang="en-US" sz="1800" dirty="0"/>
          </a:p>
        </p:txBody>
      </p:sp>
      <p:sp>
        <p:nvSpPr>
          <p:cNvPr id="5" name="Slide Number Placeholder 4"/>
          <p:cNvSpPr>
            <a:spLocks noGrp="1"/>
          </p:cNvSpPr>
          <p:nvPr>
            <p:ph type="sldNum" sz="quarter" idx="12"/>
          </p:nvPr>
        </p:nvSpPr>
        <p:spPr/>
        <p:txBody>
          <a:bodyPr/>
          <a:lstStyle/>
          <a:p>
            <a:fld id="{D6C20473-3182-46FA-856B-F8BCEAF2E52A}" type="slidenum">
              <a:rPr lang="en-US" smtClean="0"/>
              <a:t>17</a:t>
            </a:fld>
            <a:endParaRPr lang="en-US" dirty="0"/>
          </a:p>
        </p:txBody>
      </p:sp>
      <p:grpSp>
        <p:nvGrpSpPr>
          <p:cNvPr id="8" name="Group 7"/>
          <p:cNvGrpSpPr/>
          <p:nvPr/>
        </p:nvGrpSpPr>
        <p:grpSpPr>
          <a:xfrm>
            <a:off x="4191000" y="1828800"/>
            <a:ext cx="4800600" cy="4155075"/>
            <a:chOff x="4191000" y="1828800"/>
            <a:chExt cx="4800600" cy="4155075"/>
          </a:xfrm>
        </p:grpSpPr>
        <p:graphicFrame>
          <p:nvGraphicFramePr>
            <p:cNvPr id="6" name="Diagram 5"/>
            <p:cNvGraphicFramePr/>
            <p:nvPr/>
          </p:nvGraphicFramePr>
          <p:xfrm>
            <a:off x="4191000" y="1828800"/>
            <a:ext cx="4800600" cy="312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4953000" y="5083629"/>
              <a:ext cx="3505200" cy="90024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defRPr/>
              </a:pPr>
              <a:r>
                <a:rPr lang="en-US" sz="1050" b="1" dirty="0"/>
                <a:t>APAS</a:t>
              </a:r>
              <a:r>
                <a:rPr lang="en-US" sz="1050" dirty="0"/>
                <a:t> – Agricultural Priorities and Allocations System</a:t>
              </a:r>
            </a:p>
            <a:p>
              <a:pPr>
                <a:defRPr/>
              </a:pPr>
              <a:r>
                <a:rPr lang="en-US" sz="1050" b="1" dirty="0"/>
                <a:t>DPAS </a:t>
              </a:r>
              <a:r>
                <a:rPr lang="en-US" sz="1050" dirty="0"/>
                <a:t>– Defense Priorities and Allocations System</a:t>
              </a:r>
            </a:p>
            <a:p>
              <a:pPr>
                <a:defRPr/>
              </a:pPr>
              <a:r>
                <a:rPr lang="en-US" sz="1050" b="1" dirty="0"/>
                <a:t>EPAS</a:t>
              </a:r>
              <a:r>
                <a:rPr lang="en-US" sz="1050" dirty="0"/>
                <a:t> – Energy Priorities and Allocations System</a:t>
              </a:r>
            </a:p>
            <a:p>
              <a:pPr>
                <a:defRPr/>
              </a:pPr>
              <a:r>
                <a:rPr lang="en-US" sz="1050" b="1" dirty="0"/>
                <a:t>HRPAS</a:t>
              </a:r>
              <a:r>
                <a:rPr lang="en-US" sz="1050" dirty="0"/>
                <a:t> – Health Resources Priorities and Allocations System</a:t>
              </a:r>
            </a:p>
            <a:p>
              <a:pPr>
                <a:defRPr/>
              </a:pPr>
              <a:r>
                <a:rPr lang="en-US" sz="1050" b="1" dirty="0"/>
                <a:t>TPAS</a:t>
              </a:r>
              <a:r>
                <a:rPr lang="en-US" sz="1050" dirty="0"/>
                <a:t> – Transportation Priorities and Allocations System</a:t>
              </a:r>
            </a:p>
          </p:txBody>
        </p:sp>
      </p:grpSp>
      <p:sp>
        <p:nvSpPr>
          <p:cNvPr id="4" name="Date Placeholder 3"/>
          <p:cNvSpPr>
            <a:spLocks noGrp="1"/>
          </p:cNvSpPr>
          <p:nvPr>
            <p:ph type="dt" sz="half" idx="10"/>
          </p:nvPr>
        </p:nvSpPr>
        <p:spPr/>
        <p:txBody>
          <a:bodyPr/>
          <a:lstStyle/>
          <a:p>
            <a:fld id="{B3299673-BE84-4BC6-8667-F87565D6DA43}" type="datetime1">
              <a:rPr lang="en-US" smtClean="0"/>
              <a:t>11/9/2021</a:t>
            </a:fld>
            <a:endParaRPr lang="en-US" dirty="0"/>
          </a:p>
        </p:txBody>
      </p:sp>
    </p:spTree>
    <p:extLst>
      <p:ext uri="{BB962C8B-B14F-4D97-AF65-F5344CB8AC3E}">
        <p14:creationId xmlns:p14="http://schemas.microsoft.com/office/powerpoint/2010/main" val="693347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Executive Order 13603</a:t>
            </a:r>
            <a:endParaRPr lang="en-US" dirty="0"/>
          </a:p>
        </p:txBody>
      </p:sp>
      <p:sp>
        <p:nvSpPr>
          <p:cNvPr id="3" name="Text Placeholder 2"/>
          <p:cNvSpPr>
            <a:spLocks noGrp="1"/>
          </p:cNvSpPr>
          <p:nvPr>
            <p:ph type="body" idx="1"/>
          </p:nvPr>
        </p:nvSpPr>
        <p:spPr>
          <a:xfrm>
            <a:off x="457200" y="1600200"/>
            <a:ext cx="8229600" cy="4648200"/>
          </a:xfrm>
        </p:spPr>
        <p:txBody>
          <a:bodyPr>
            <a:normAutofit fontScale="92500" lnSpcReduction="10000"/>
          </a:bodyPr>
          <a:lstStyle/>
          <a:p>
            <a:pPr marL="0" indent="0">
              <a:buNone/>
            </a:pPr>
            <a:endParaRPr lang="en-US" dirty="0"/>
          </a:p>
          <a:p>
            <a:pPr marL="0" indent="0">
              <a:buNone/>
            </a:pPr>
            <a:r>
              <a:rPr lang="en-US" dirty="0"/>
              <a:t>Section 202 of Executive Order 13603 authorizes three agencies to make the determination that a program is necessary or appropriate to promote the national defense: </a:t>
            </a:r>
          </a:p>
          <a:p>
            <a:pPr marL="0" indent="0">
              <a:buNone/>
            </a:pPr>
            <a:endParaRPr lang="en-US" dirty="0"/>
          </a:p>
          <a:p>
            <a:r>
              <a:rPr lang="en-US" u="sng" dirty="0"/>
              <a:t>Defense</a:t>
            </a:r>
            <a:r>
              <a:rPr lang="en-US" dirty="0"/>
              <a:t> – regarding military production and construction, military assistance to foreign nations, military use of civil transportation, stockpiles managed by the Department of Defense (DOD), space, and directly related activities</a:t>
            </a:r>
          </a:p>
          <a:p>
            <a:endParaRPr lang="en-US" dirty="0"/>
          </a:p>
          <a:p>
            <a:r>
              <a:rPr lang="en-US" u="sng" dirty="0"/>
              <a:t>Energy</a:t>
            </a:r>
            <a:r>
              <a:rPr lang="en-US" dirty="0"/>
              <a:t> – regarding energy production and construction, distribution and use, and directly related activities</a:t>
            </a:r>
          </a:p>
          <a:p>
            <a:endParaRPr lang="en-US" dirty="0"/>
          </a:p>
          <a:p>
            <a:r>
              <a:rPr lang="en-US" u="sng" dirty="0"/>
              <a:t>Homeland Security</a:t>
            </a:r>
            <a:r>
              <a:rPr lang="en-US" dirty="0"/>
              <a:t> – regarding all other national defense programs, including civil defense and continuity of Government.</a:t>
            </a:r>
          </a:p>
        </p:txBody>
      </p:sp>
      <p:sp>
        <p:nvSpPr>
          <p:cNvPr id="4" name="Slide Number Placeholder 3"/>
          <p:cNvSpPr>
            <a:spLocks noGrp="1"/>
          </p:cNvSpPr>
          <p:nvPr>
            <p:ph type="sldNum" sz="quarter" idx="12"/>
          </p:nvPr>
        </p:nvSpPr>
        <p:spPr/>
        <p:txBody>
          <a:bodyPr/>
          <a:lstStyle/>
          <a:p>
            <a:fld id="{D6C20473-3182-46FA-856B-F8BCEAF2E52A}" type="slidenum">
              <a:rPr lang="en-US" smtClean="0"/>
              <a:t>18</a:t>
            </a:fld>
            <a:endParaRPr lang="en-US" dirty="0"/>
          </a:p>
        </p:txBody>
      </p:sp>
      <p:sp>
        <p:nvSpPr>
          <p:cNvPr id="5" name="Date Placeholder 4"/>
          <p:cNvSpPr>
            <a:spLocks noGrp="1"/>
          </p:cNvSpPr>
          <p:nvPr>
            <p:ph type="dt" sz="half" idx="10"/>
          </p:nvPr>
        </p:nvSpPr>
        <p:spPr/>
        <p:txBody>
          <a:bodyPr/>
          <a:lstStyle/>
          <a:p>
            <a:fld id="{64BA501D-31E9-426E-AA07-A135EF652675}" type="datetime1">
              <a:rPr lang="en-US" smtClean="0"/>
              <a:t>11/9/2021</a:t>
            </a:fld>
            <a:endParaRPr lang="en-US" dirty="0"/>
          </a:p>
        </p:txBody>
      </p:sp>
    </p:spTree>
    <p:extLst>
      <p:ext uri="{BB962C8B-B14F-4D97-AF65-F5344CB8AC3E}">
        <p14:creationId xmlns:p14="http://schemas.microsoft.com/office/powerpoint/2010/main" val="1442086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Executive Order 13603</a:t>
            </a:r>
            <a:endParaRPr lang="en-US" dirty="0"/>
          </a:p>
        </p:txBody>
      </p:sp>
      <p:sp>
        <p:nvSpPr>
          <p:cNvPr id="3" name="Text Placeholder 2"/>
          <p:cNvSpPr>
            <a:spLocks noGrp="1"/>
          </p:cNvSpPr>
          <p:nvPr>
            <p:ph type="body" idx="1"/>
          </p:nvPr>
        </p:nvSpPr>
        <p:spPr/>
        <p:txBody>
          <a:bodyPr>
            <a:normAutofit/>
          </a:bodyPr>
          <a:lstStyle/>
          <a:p>
            <a:endParaRPr lang="en-US" dirty="0"/>
          </a:p>
          <a:p>
            <a:r>
              <a:rPr lang="en-US" dirty="0"/>
              <a:t>Section 201 of Executive Order 13603 authorizes the Secretary of Commerce to re-delegate the authority for the priority rating of contracts and orders for all industrial materials, services, and facilities needed in support of programs approved under Section 202.</a:t>
            </a:r>
          </a:p>
          <a:p>
            <a:pPr marL="0" indent="0">
              <a:buNone/>
            </a:pPr>
            <a:endParaRPr lang="en-US" dirty="0"/>
          </a:p>
          <a:p>
            <a:r>
              <a:rPr lang="en-US" dirty="0"/>
              <a:t>The DOC implements this authority through the DPAS regulation (15 CFR Part 700).</a:t>
            </a:r>
          </a:p>
          <a:p>
            <a:pPr marL="0" indent="0">
              <a:buNone/>
            </a:pPr>
            <a:endParaRPr lang="en-US" dirty="0"/>
          </a:p>
        </p:txBody>
      </p:sp>
      <p:sp>
        <p:nvSpPr>
          <p:cNvPr id="4" name="Slide Number Placeholder 3"/>
          <p:cNvSpPr>
            <a:spLocks noGrp="1"/>
          </p:cNvSpPr>
          <p:nvPr>
            <p:ph type="sldNum" sz="quarter" idx="12"/>
          </p:nvPr>
        </p:nvSpPr>
        <p:spPr/>
        <p:txBody>
          <a:bodyPr/>
          <a:lstStyle/>
          <a:p>
            <a:fld id="{D6C20473-3182-46FA-856B-F8BCEAF2E52A}" type="slidenum">
              <a:rPr lang="en-US" smtClean="0"/>
              <a:t>19</a:t>
            </a:fld>
            <a:endParaRPr lang="en-US" dirty="0"/>
          </a:p>
        </p:txBody>
      </p:sp>
      <p:sp>
        <p:nvSpPr>
          <p:cNvPr id="5" name="Date Placeholder 4"/>
          <p:cNvSpPr>
            <a:spLocks noGrp="1"/>
          </p:cNvSpPr>
          <p:nvPr>
            <p:ph type="dt" sz="half" idx="10"/>
          </p:nvPr>
        </p:nvSpPr>
        <p:spPr/>
        <p:txBody>
          <a:bodyPr/>
          <a:lstStyle/>
          <a:p>
            <a:fld id="{84B10D22-28AE-425B-9D34-B6D2A89B6B81}" type="datetime1">
              <a:rPr lang="en-US" smtClean="0"/>
              <a:t>11/9/2021</a:t>
            </a:fld>
            <a:endParaRPr lang="en-US" dirty="0"/>
          </a:p>
        </p:txBody>
      </p:sp>
    </p:spTree>
    <p:extLst>
      <p:ext uri="{BB962C8B-B14F-4D97-AF65-F5344CB8AC3E}">
        <p14:creationId xmlns:p14="http://schemas.microsoft.com/office/powerpoint/2010/main" val="4033974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Overview</a:t>
            </a:r>
          </a:p>
        </p:txBody>
      </p:sp>
      <p:sp>
        <p:nvSpPr>
          <p:cNvPr id="3" name="Text Placeholder 2"/>
          <p:cNvSpPr>
            <a:spLocks noGrp="1"/>
          </p:cNvSpPr>
          <p:nvPr>
            <p:ph type="body" idx="1"/>
          </p:nvPr>
        </p:nvSpPr>
        <p:spPr/>
        <p:txBody>
          <a:bodyPr>
            <a:normAutofit/>
          </a:bodyPr>
          <a:lstStyle/>
          <a:p>
            <a:pPr marL="0" indent="0">
              <a:buNone/>
            </a:pPr>
            <a:endParaRPr lang="en-US" dirty="0"/>
          </a:p>
          <a:p>
            <a:pPr marL="0" indent="0">
              <a:buNone/>
            </a:pPr>
            <a:r>
              <a:rPr lang="en-US" sz="2000" dirty="0"/>
              <a:t>This course introduces the Defense Priorities and Allocations System (DPAS), a regulation administered by the Department of Commerce (DOC) that implements the priorities and allocations authority contained in Title 1 of the Defense Production Act (DPA) of 1950.  </a:t>
            </a:r>
          </a:p>
          <a:p>
            <a:pPr marL="0" indent="0">
              <a:buNone/>
            </a:pPr>
            <a:endParaRPr lang="en-US" sz="2000" dirty="0"/>
          </a:p>
          <a:p>
            <a:pPr marL="0" indent="0">
              <a:buNone/>
            </a:pPr>
            <a:r>
              <a:rPr lang="en-US" sz="2000" dirty="0"/>
              <a:t>The primary purpose of the DPAS regulation (15 CFR Part 700) is to ensure the timely availability of industrial resources to meet national defense and emergency preparedness requirements. </a:t>
            </a:r>
          </a:p>
          <a:p>
            <a:pPr marL="0" indent="0">
              <a:buNone/>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D6C20473-3182-46FA-856B-F8BCEAF2E52A}" type="slidenum">
              <a:rPr lang="en-US" smtClean="0"/>
              <a:t>2</a:t>
            </a:fld>
            <a:endParaRPr lang="en-US" dirty="0"/>
          </a:p>
        </p:txBody>
      </p:sp>
      <p:sp>
        <p:nvSpPr>
          <p:cNvPr id="4" name="Date Placeholder 3"/>
          <p:cNvSpPr>
            <a:spLocks noGrp="1"/>
          </p:cNvSpPr>
          <p:nvPr>
            <p:ph type="dt" sz="half" idx="10"/>
          </p:nvPr>
        </p:nvSpPr>
        <p:spPr/>
        <p:txBody>
          <a:bodyPr/>
          <a:lstStyle/>
          <a:p>
            <a:fld id="{7080EFF9-7017-4709-8D6E-4DDD7ADB67A3}" type="datetime1">
              <a:rPr lang="en-US" smtClean="0"/>
              <a:t>11/9/2021</a:t>
            </a:fld>
            <a:endParaRPr lang="en-US" dirty="0"/>
          </a:p>
        </p:txBody>
      </p:sp>
    </p:spTree>
    <p:extLst>
      <p:ext uri="{BB962C8B-B14F-4D97-AF65-F5344CB8AC3E}">
        <p14:creationId xmlns:p14="http://schemas.microsoft.com/office/powerpoint/2010/main" val="1581408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DPAS Regulation:</a:t>
            </a:r>
            <a:br>
              <a:rPr lang="en-US" b="1" dirty="0"/>
            </a:br>
            <a:r>
              <a:rPr lang="en-US" b="1" dirty="0"/>
              <a:t>15 CFR Part 700</a:t>
            </a:r>
            <a:endParaRPr lang="en-US" dirty="0"/>
          </a:p>
        </p:txBody>
      </p:sp>
      <p:sp>
        <p:nvSpPr>
          <p:cNvPr id="3" name="Text Placeholder 2"/>
          <p:cNvSpPr>
            <a:spLocks noGrp="1"/>
          </p:cNvSpPr>
          <p:nvPr>
            <p:ph type="body" idx="1"/>
          </p:nvPr>
        </p:nvSpPr>
        <p:spPr/>
        <p:txBody>
          <a:bodyPr>
            <a:normAutofit fontScale="92500" lnSpcReduction="10000"/>
          </a:bodyPr>
          <a:lstStyle/>
          <a:p>
            <a:endParaRPr lang="en-US" dirty="0"/>
          </a:p>
          <a:p>
            <a:r>
              <a:rPr lang="en-US" dirty="0"/>
              <a:t>The DPAS regulation (15 CFR Part 700) implements the priorities and allocations authority of the DPA with respect to industrial resources.</a:t>
            </a:r>
          </a:p>
          <a:p>
            <a:pPr marL="0" indent="0">
              <a:buNone/>
            </a:pPr>
            <a:endParaRPr lang="en-US" dirty="0"/>
          </a:p>
          <a:p>
            <a:r>
              <a:rPr lang="en-US" dirty="0"/>
              <a:t>The DPAS regulation establishes procedures which requires preferential acceptance and performance of contracts or orders for industrial resources supporting certain national defense and energy programs.  The regulation also instructs the public on the DPAS process and their obligations.</a:t>
            </a:r>
          </a:p>
          <a:p>
            <a:pPr marL="0" indent="0">
              <a:buNone/>
            </a:pPr>
            <a:endParaRPr lang="en-US" dirty="0"/>
          </a:p>
          <a:p>
            <a:r>
              <a:rPr lang="en-US" dirty="0"/>
              <a:t>This regulation is administered by DOC’s Bureau of Industry and Security (BIS), and is used, as authorized by DOC/BIS, by other Federal departments, agencies, and industry.</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6C20473-3182-46FA-856B-F8BCEAF2E52A}" type="slidenum">
              <a:rPr lang="en-US" smtClean="0"/>
              <a:t>20</a:t>
            </a:fld>
            <a:endParaRPr lang="en-US" dirty="0"/>
          </a:p>
        </p:txBody>
      </p:sp>
      <p:sp>
        <p:nvSpPr>
          <p:cNvPr id="5" name="Date Placeholder 4"/>
          <p:cNvSpPr>
            <a:spLocks noGrp="1"/>
          </p:cNvSpPr>
          <p:nvPr>
            <p:ph type="dt" sz="half" idx="10"/>
          </p:nvPr>
        </p:nvSpPr>
        <p:spPr/>
        <p:txBody>
          <a:bodyPr/>
          <a:lstStyle/>
          <a:p>
            <a:fld id="{EC0DDD9A-F8CC-4F88-869B-E738595A4022}" type="datetime1">
              <a:rPr lang="en-US" smtClean="0"/>
              <a:t>11/9/2021</a:t>
            </a:fld>
            <a:endParaRPr lang="en-US" dirty="0"/>
          </a:p>
        </p:txBody>
      </p:sp>
    </p:spTree>
    <p:extLst>
      <p:ext uri="{BB962C8B-B14F-4D97-AF65-F5344CB8AC3E}">
        <p14:creationId xmlns:p14="http://schemas.microsoft.com/office/powerpoint/2010/main" val="2094691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0"/>
            <a:ext cx="8229600" cy="1066800"/>
          </a:xfrm>
        </p:spPr>
        <p:txBody>
          <a:bodyPr>
            <a:noAutofit/>
          </a:bodyPr>
          <a:lstStyle/>
          <a:p>
            <a:r>
              <a:rPr lang="en-US" sz="6000" dirty="0"/>
              <a:t>Who has been delegated DPAS rating authority from the DOC?</a:t>
            </a:r>
            <a:endParaRPr lang="en-US" sz="3600" b="0" i="0" u="none" strike="noStrike" baseline="0" dirty="0">
              <a:solidFill>
                <a:schemeClr val="tx1"/>
              </a:solidFill>
              <a:latin typeface="Arial"/>
            </a:endParaRPr>
          </a:p>
        </p:txBody>
      </p:sp>
      <p:sp>
        <p:nvSpPr>
          <p:cNvPr id="3" name="Slide Number Placeholder 2"/>
          <p:cNvSpPr>
            <a:spLocks noGrp="1"/>
          </p:cNvSpPr>
          <p:nvPr>
            <p:ph type="sldNum" sz="quarter" idx="12"/>
          </p:nvPr>
        </p:nvSpPr>
        <p:spPr/>
        <p:txBody>
          <a:bodyPr/>
          <a:lstStyle/>
          <a:p>
            <a:fld id="{D6C20473-3182-46FA-856B-F8BCEAF2E52A}" type="slidenum">
              <a:rPr lang="en-US" smtClean="0"/>
              <a:t>21</a:t>
            </a:fld>
            <a:endParaRPr lang="en-US" dirty="0"/>
          </a:p>
        </p:txBody>
      </p:sp>
      <p:sp>
        <p:nvSpPr>
          <p:cNvPr id="4" name="Date Placeholder 3"/>
          <p:cNvSpPr>
            <a:spLocks noGrp="1"/>
          </p:cNvSpPr>
          <p:nvPr>
            <p:ph type="dt" sz="half" idx="10"/>
          </p:nvPr>
        </p:nvSpPr>
        <p:spPr/>
        <p:txBody>
          <a:bodyPr/>
          <a:lstStyle/>
          <a:p>
            <a:fld id="{21AF9621-6B14-4C6F-9028-3232F35E59DF}" type="datetime1">
              <a:rPr lang="en-US" smtClean="0"/>
              <a:t>11/9/2021</a:t>
            </a:fld>
            <a:endParaRPr lang="en-US" dirty="0"/>
          </a:p>
        </p:txBody>
      </p:sp>
    </p:spTree>
    <p:extLst>
      <p:ext uri="{BB962C8B-B14F-4D97-AF65-F5344CB8AC3E}">
        <p14:creationId xmlns:p14="http://schemas.microsoft.com/office/powerpoint/2010/main" val="27812032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Who has been delegated DPAS rating authority from the DOC?</a:t>
            </a:r>
          </a:p>
        </p:txBody>
      </p:sp>
      <p:sp>
        <p:nvSpPr>
          <p:cNvPr id="3" name="Text Placeholder 2"/>
          <p:cNvSpPr>
            <a:spLocks noGrp="1"/>
          </p:cNvSpPr>
          <p:nvPr>
            <p:ph type="body" idx="1"/>
          </p:nvPr>
        </p:nvSpPr>
        <p:spPr/>
        <p:txBody>
          <a:bodyPr>
            <a:normAutofit/>
          </a:bodyPr>
          <a:lstStyle/>
          <a:p>
            <a:pPr marL="0" indent="0">
              <a:buNone/>
            </a:pPr>
            <a:endParaRPr lang="en-US" dirty="0"/>
          </a:p>
          <a:p>
            <a:pPr marL="0" indent="0">
              <a:buNone/>
            </a:pPr>
            <a:r>
              <a:rPr lang="en-US" dirty="0"/>
              <a:t>The DOC has delegated the authority to place priority ratings on contracts/orders (rated orders) necessary or appropriate to promote the national defense, in accordance with the DPAS regulation (15 CFR Part 700) to:</a:t>
            </a:r>
          </a:p>
          <a:p>
            <a:pPr marL="0" indent="0">
              <a:buNone/>
            </a:pPr>
            <a:endParaRPr lang="en-US" dirty="0"/>
          </a:p>
          <a:p>
            <a:r>
              <a:rPr lang="en-US" dirty="0"/>
              <a:t>Department of Defense (DOD)</a:t>
            </a:r>
          </a:p>
          <a:p>
            <a:r>
              <a:rPr lang="en-US" dirty="0"/>
              <a:t>Department of Energy (DOE)</a:t>
            </a:r>
          </a:p>
          <a:p>
            <a:r>
              <a:rPr lang="en-US" dirty="0"/>
              <a:t>Department of Homeland Security (DHS)</a:t>
            </a:r>
          </a:p>
          <a:p>
            <a:pPr lvl="1"/>
            <a:r>
              <a:rPr lang="en-US" sz="2400" dirty="0"/>
              <a:t>Federal Emergency Management Agency (FEMA) is the DPAS lead agency within DHS</a:t>
            </a:r>
          </a:p>
          <a:p>
            <a:r>
              <a:rPr lang="en-US" dirty="0"/>
              <a:t>General Services Administration (GSA)</a:t>
            </a:r>
          </a:p>
          <a:p>
            <a:pPr marL="0" indent="0">
              <a:buNone/>
            </a:pPr>
            <a:endParaRPr lang="en-US" dirty="0"/>
          </a:p>
        </p:txBody>
      </p:sp>
      <p:sp>
        <p:nvSpPr>
          <p:cNvPr id="4" name="Slide Number Placeholder 3"/>
          <p:cNvSpPr>
            <a:spLocks noGrp="1"/>
          </p:cNvSpPr>
          <p:nvPr>
            <p:ph type="sldNum" sz="quarter" idx="12"/>
          </p:nvPr>
        </p:nvSpPr>
        <p:spPr/>
        <p:txBody>
          <a:bodyPr/>
          <a:lstStyle/>
          <a:p>
            <a:fld id="{D6C20473-3182-46FA-856B-F8BCEAF2E52A}" type="slidenum">
              <a:rPr lang="en-US" smtClean="0"/>
              <a:t>22</a:t>
            </a:fld>
            <a:endParaRPr lang="en-US" dirty="0"/>
          </a:p>
        </p:txBody>
      </p:sp>
      <p:sp>
        <p:nvSpPr>
          <p:cNvPr id="5" name="Date Placeholder 4"/>
          <p:cNvSpPr>
            <a:spLocks noGrp="1"/>
          </p:cNvSpPr>
          <p:nvPr>
            <p:ph type="dt" sz="half" idx="10"/>
          </p:nvPr>
        </p:nvSpPr>
        <p:spPr/>
        <p:txBody>
          <a:bodyPr/>
          <a:lstStyle/>
          <a:p>
            <a:fld id="{421CB7CB-E0D1-4507-B151-846DE6331E1C}" type="datetime1">
              <a:rPr lang="en-US" smtClean="0"/>
              <a:t>11/9/2021</a:t>
            </a:fld>
            <a:endParaRPr lang="en-US" dirty="0"/>
          </a:p>
        </p:txBody>
      </p:sp>
    </p:spTree>
    <p:extLst>
      <p:ext uri="{BB962C8B-B14F-4D97-AF65-F5344CB8AC3E}">
        <p14:creationId xmlns:p14="http://schemas.microsoft.com/office/powerpoint/2010/main" val="36412248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Who has been delegated DPAS rating authority from the DOC?</a:t>
            </a:r>
          </a:p>
        </p:txBody>
      </p:sp>
      <p:sp>
        <p:nvSpPr>
          <p:cNvPr id="3" name="Text Placeholder 2"/>
          <p:cNvSpPr>
            <a:spLocks noGrp="1"/>
          </p:cNvSpPr>
          <p:nvPr>
            <p:ph type="body" idx="1"/>
          </p:nvPr>
        </p:nvSpPr>
        <p:spPr>
          <a:xfrm>
            <a:off x="457200" y="1600200"/>
            <a:ext cx="5026879" cy="4615704"/>
          </a:xfrm>
        </p:spPr>
        <p:txBody>
          <a:bodyPr>
            <a:normAutofit fontScale="92500" lnSpcReduction="10000"/>
          </a:bodyPr>
          <a:lstStyle/>
          <a:p>
            <a:pPr marL="0" indent="0">
              <a:buNone/>
            </a:pPr>
            <a:endParaRPr lang="en-US" dirty="0"/>
          </a:p>
          <a:p>
            <a:r>
              <a:rPr lang="en-US" dirty="0"/>
              <a:t>The DOC may also authorize other persons (including U.S. government agencies; foreign governments; U.S. and foreign contractors, subcontractors, and suppliers; or owners/operators of critical infrastructure) to place rated orders on a </a:t>
            </a:r>
            <a:r>
              <a:rPr lang="en-US" i="1" dirty="0"/>
              <a:t>case-by-case basis.</a:t>
            </a:r>
            <a:endParaRPr lang="en-US" dirty="0"/>
          </a:p>
          <a:p>
            <a:pPr marL="0" indent="0">
              <a:buNone/>
            </a:pPr>
            <a:endParaRPr lang="en-US" dirty="0"/>
          </a:p>
          <a:p>
            <a:r>
              <a:rPr lang="en-US" dirty="0"/>
              <a:t>Such requests must first be </a:t>
            </a:r>
            <a:br>
              <a:rPr lang="en-US" dirty="0"/>
            </a:br>
            <a:r>
              <a:rPr lang="en-US" dirty="0"/>
              <a:t>determined as necessary or </a:t>
            </a:r>
            <a:br>
              <a:rPr lang="en-US" dirty="0"/>
            </a:br>
            <a:r>
              <a:rPr lang="en-US" dirty="0"/>
              <a:t>appropriate to promote the national </a:t>
            </a:r>
            <a:br>
              <a:rPr lang="en-US" dirty="0"/>
            </a:br>
            <a:r>
              <a:rPr lang="en-US" dirty="0"/>
              <a:t>defense by DOD, DOE, or DHS.</a:t>
            </a:r>
          </a:p>
          <a:p>
            <a:endParaRPr lang="en-US" dirty="0"/>
          </a:p>
          <a:p>
            <a:endParaRPr lang="en-US" dirty="0"/>
          </a:p>
        </p:txBody>
      </p:sp>
      <p:pic>
        <p:nvPicPr>
          <p:cNvPr id="6146" name="Picture 2" descr="C:\Users\pdillon\Desktop\images\DPAS Training Slides (2013) (2)_img_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4079" y="2590800"/>
            <a:ext cx="3200768" cy="240347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6C20473-3182-46FA-856B-F8BCEAF2E52A}" type="slidenum">
              <a:rPr lang="en-US" smtClean="0"/>
              <a:t>23</a:t>
            </a:fld>
            <a:endParaRPr lang="en-US" dirty="0"/>
          </a:p>
        </p:txBody>
      </p:sp>
      <p:sp>
        <p:nvSpPr>
          <p:cNvPr id="5" name="Date Placeholder 4"/>
          <p:cNvSpPr>
            <a:spLocks noGrp="1"/>
          </p:cNvSpPr>
          <p:nvPr>
            <p:ph type="dt" sz="half" idx="10"/>
          </p:nvPr>
        </p:nvSpPr>
        <p:spPr/>
        <p:txBody>
          <a:bodyPr/>
          <a:lstStyle/>
          <a:p>
            <a:fld id="{3880E816-7FD2-4EE4-9498-BC203AD5FA2E}" type="datetime1">
              <a:rPr lang="en-US" smtClean="0"/>
              <a:t>11/9/2021</a:t>
            </a:fld>
            <a:endParaRPr lang="en-US" dirty="0"/>
          </a:p>
        </p:txBody>
      </p:sp>
    </p:spTree>
    <p:extLst>
      <p:ext uri="{BB962C8B-B14F-4D97-AF65-F5344CB8AC3E}">
        <p14:creationId xmlns:p14="http://schemas.microsoft.com/office/powerpoint/2010/main" val="29876810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3200"/>
            <a:ext cx="8229600" cy="1066800"/>
          </a:xfrm>
        </p:spPr>
        <p:txBody>
          <a:bodyPr>
            <a:noAutofit/>
          </a:bodyPr>
          <a:lstStyle/>
          <a:p>
            <a:pPr marL="514350" indent="-514350"/>
            <a:r>
              <a:rPr lang="en-US" sz="5400" dirty="0"/>
              <a:t>Step by Step Guide: </a:t>
            </a:r>
            <a:r>
              <a:rPr lang="en-US" sz="5400" dirty="0">
                <a:solidFill>
                  <a:schemeClr val="accent1"/>
                </a:solidFill>
              </a:rPr>
              <a:t>Processing Rated Orders</a:t>
            </a:r>
          </a:p>
        </p:txBody>
      </p:sp>
      <p:sp>
        <p:nvSpPr>
          <p:cNvPr id="3" name="Slide Number Placeholder 2"/>
          <p:cNvSpPr>
            <a:spLocks noGrp="1"/>
          </p:cNvSpPr>
          <p:nvPr>
            <p:ph type="sldNum" sz="quarter" idx="12"/>
          </p:nvPr>
        </p:nvSpPr>
        <p:spPr/>
        <p:txBody>
          <a:bodyPr/>
          <a:lstStyle/>
          <a:p>
            <a:fld id="{D6C20473-3182-46FA-856B-F8BCEAF2E52A}" type="slidenum">
              <a:rPr lang="en-US" smtClean="0"/>
              <a:t>24</a:t>
            </a:fld>
            <a:endParaRPr lang="en-US" dirty="0"/>
          </a:p>
        </p:txBody>
      </p:sp>
      <p:sp>
        <p:nvSpPr>
          <p:cNvPr id="4" name="Date Placeholder 3"/>
          <p:cNvSpPr>
            <a:spLocks noGrp="1"/>
          </p:cNvSpPr>
          <p:nvPr>
            <p:ph type="dt" sz="half" idx="10"/>
          </p:nvPr>
        </p:nvSpPr>
        <p:spPr/>
        <p:txBody>
          <a:bodyPr/>
          <a:lstStyle/>
          <a:p>
            <a:fld id="{71F159BD-F486-43C0-9AC6-60D77364B8BD}" type="datetime1">
              <a:rPr lang="en-US" smtClean="0"/>
              <a:t>11/9/2021</a:t>
            </a:fld>
            <a:endParaRPr lang="en-US" dirty="0"/>
          </a:p>
        </p:txBody>
      </p:sp>
    </p:spTree>
    <p:extLst>
      <p:ext uri="{BB962C8B-B14F-4D97-AF65-F5344CB8AC3E}">
        <p14:creationId xmlns:p14="http://schemas.microsoft.com/office/powerpoint/2010/main" val="27888798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Step by Step Guide: </a:t>
            </a:r>
            <a:br>
              <a:rPr lang="en-US" sz="3200" dirty="0"/>
            </a:br>
            <a:r>
              <a:rPr lang="en-US" sz="2400" dirty="0">
                <a:solidFill>
                  <a:schemeClr val="accent1"/>
                </a:solidFill>
              </a:rPr>
              <a:t>Processing Rated Orders</a:t>
            </a:r>
          </a:p>
        </p:txBody>
      </p:sp>
      <p:sp>
        <p:nvSpPr>
          <p:cNvPr id="3" name="Text Placeholder 2"/>
          <p:cNvSpPr>
            <a:spLocks noGrp="1"/>
          </p:cNvSpPr>
          <p:nvPr>
            <p:ph type="body" idx="1"/>
          </p:nvPr>
        </p:nvSpPr>
        <p:spPr/>
        <p:txBody>
          <a:bodyPr>
            <a:normAutofit/>
          </a:bodyPr>
          <a:lstStyle/>
          <a:p>
            <a:pPr marL="0" indent="0">
              <a:buNone/>
            </a:pPr>
            <a:endParaRPr lang="en-US" dirty="0"/>
          </a:p>
          <a:p>
            <a:pPr marL="0" indent="0">
              <a:buNone/>
            </a:pPr>
            <a:r>
              <a:rPr lang="en-US" dirty="0"/>
              <a:t>Below are the five important steps to processing rated orders. </a:t>
            </a:r>
          </a:p>
          <a:p>
            <a:pPr marL="0" indent="0">
              <a:buNone/>
            </a:pPr>
            <a:endParaRPr lang="en-US" dirty="0"/>
          </a:p>
          <a:p>
            <a:pPr marL="0" indent="0">
              <a:buNone/>
            </a:pPr>
            <a:r>
              <a:rPr lang="en-US" sz="2000" dirty="0"/>
              <a:t>Step 1: What is a Rated Order and What Does it Mean for My Company?</a:t>
            </a:r>
          </a:p>
          <a:p>
            <a:pPr marL="0" indent="0">
              <a:buNone/>
            </a:pPr>
            <a:r>
              <a:rPr lang="en-US" sz="2000" dirty="0"/>
              <a:t>Step 2: Identify Key Elements of Rated Order</a:t>
            </a:r>
          </a:p>
          <a:p>
            <a:pPr marL="0" indent="0">
              <a:buNone/>
            </a:pPr>
            <a:r>
              <a:rPr lang="en-US" sz="2000" dirty="0"/>
              <a:t>Step 3: Accept or Reject the Rated Order</a:t>
            </a:r>
          </a:p>
          <a:p>
            <a:pPr marL="0" indent="0">
              <a:buNone/>
            </a:pPr>
            <a:r>
              <a:rPr lang="en-US" sz="2000" dirty="0"/>
              <a:t>Step 4: Preferential Scheduling</a:t>
            </a:r>
          </a:p>
          <a:p>
            <a:pPr marL="0" indent="0">
              <a:buNone/>
            </a:pPr>
            <a:r>
              <a:rPr lang="en-US" sz="2000" dirty="0"/>
              <a:t>Step 5: Extension of Priority Ratings</a:t>
            </a:r>
          </a:p>
          <a:p>
            <a:pPr marL="0" indent="0">
              <a:buNone/>
            </a:pPr>
            <a:endParaRPr lang="en-US" dirty="0"/>
          </a:p>
          <a:p>
            <a:pPr marL="0" indent="0">
              <a:buNone/>
            </a:pPr>
            <a:r>
              <a:rPr lang="en-US" dirty="0"/>
              <a:t>The following slides provide additional information on each step.</a:t>
            </a:r>
          </a:p>
        </p:txBody>
      </p:sp>
      <p:sp>
        <p:nvSpPr>
          <p:cNvPr id="5" name="Slide Number Placeholder 4"/>
          <p:cNvSpPr>
            <a:spLocks noGrp="1"/>
          </p:cNvSpPr>
          <p:nvPr>
            <p:ph type="sldNum" sz="quarter" idx="12"/>
          </p:nvPr>
        </p:nvSpPr>
        <p:spPr/>
        <p:txBody>
          <a:bodyPr/>
          <a:lstStyle/>
          <a:p>
            <a:fld id="{D6C20473-3182-46FA-856B-F8BCEAF2E52A}" type="slidenum">
              <a:rPr lang="en-US" smtClean="0"/>
              <a:t>25</a:t>
            </a:fld>
            <a:endParaRPr lang="en-US" dirty="0"/>
          </a:p>
        </p:txBody>
      </p:sp>
      <p:sp>
        <p:nvSpPr>
          <p:cNvPr id="4" name="Date Placeholder 3"/>
          <p:cNvSpPr>
            <a:spLocks noGrp="1"/>
          </p:cNvSpPr>
          <p:nvPr>
            <p:ph type="dt" sz="half" idx="10"/>
          </p:nvPr>
        </p:nvSpPr>
        <p:spPr/>
        <p:txBody>
          <a:bodyPr/>
          <a:lstStyle/>
          <a:p>
            <a:fld id="{EF1D6BEA-99DC-468F-BE01-139D1377B648}" type="datetime1">
              <a:rPr lang="en-US" smtClean="0"/>
              <a:t>11/9/2021</a:t>
            </a:fld>
            <a:endParaRPr lang="en-US" dirty="0"/>
          </a:p>
        </p:txBody>
      </p:sp>
    </p:spTree>
    <p:extLst>
      <p:ext uri="{BB962C8B-B14F-4D97-AF65-F5344CB8AC3E}">
        <p14:creationId xmlns:p14="http://schemas.microsoft.com/office/powerpoint/2010/main" val="2355920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3200"/>
            <a:ext cx="8229600" cy="1066800"/>
          </a:xfrm>
        </p:spPr>
        <p:txBody>
          <a:bodyPr>
            <a:noAutofit/>
          </a:bodyPr>
          <a:lstStyle/>
          <a:p>
            <a:r>
              <a:rPr lang="en-US" sz="5400" dirty="0"/>
              <a:t>Step 1</a:t>
            </a:r>
            <a:endParaRPr lang="en-US" sz="2400" b="0" i="0" u="none" strike="noStrike" baseline="0" dirty="0">
              <a:latin typeface="Arial"/>
            </a:endParaRPr>
          </a:p>
        </p:txBody>
      </p:sp>
      <p:sp>
        <p:nvSpPr>
          <p:cNvPr id="3" name="Slide Number Placeholder 2"/>
          <p:cNvSpPr>
            <a:spLocks noGrp="1"/>
          </p:cNvSpPr>
          <p:nvPr>
            <p:ph type="sldNum" sz="quarter" idx="12"/>
          </p:nvPr>
        </p:nvSpPr>
        <p:spPr/>
        <p:txBody>
          <a:bodyPr/>
          <a:lstStyle/>
          <a:p>
            <a:fld id="{D6C20473-3182-46FA-856B-F8BCEAF2E52A}" type="slidenum">
              <a:rPr lang="en-US" smtClean="0"/>
              <a:t>26</a:t>
            </a:fld>
            <a:endParaRPr lang="en-US" dirty="0"/>
          </a:p>
        </p:txBody>
      </p:sp>
      <p:sp>
        <p:nvSpPr>
          <p:cNvPr id="4" name="Date Placeholder 3"/>
          <p:cNvSpPr>
            <a:spLocks noGrp="1"/>
          </p:cNvSpPr>
          <p:nvPr>
            <p:ph type="dt" sz="half" idx="10"/>
          </p:nvPr>
        </p:nvSpPr>
        <p:spPr/>
        <p:txBody>
          <a:bodyPr/>
          <a:lstStyle/>
          <a:p>
            <a:fld id="{E9F27817-51DB-4191-A0FC-ECE2ACB93F59}" type="datetime1">
              <a:rPr lang="en-US" smtClean="0"/>
              <a:t>11/9/2021</a:t>
            </a:fld>
            <a:endParaRPr lang="en-US" dirty="0"/>
          </a:p>
        </p:txBody>
      </p:sp>
    </p:spTree>
    <p:extLst>
      <p:ext uri="{BB962C8B-B14F-4D97-AF65-F5344CB8AC3E}">
        <p14:creationId xmlns:p14="http://schemas.microsoft.com/office/powerpoint/2010/main" val="21368599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t>Step 1: </a:t>
            </a:r>
            <a:br>
              <a:rPr lang="en-US" sz="2800" dirty="0"/>
            </a:br>
            <a:r>
              <a:rPr lang="en-US" sz="2800" b="1" dirty="0"/>
              <a:t>What is a </a:t>
            </a:r>
            <a:r>
              <a:rPr lang="en-US" sz="2800" dirty="0"/>
              <a:t>Rated Order and What </a:t>
            </a:r>
            <a:br>
              <a:rPr lang="en-US" sz="2800" dirty="0"/>
            </a:br>
            <a:r>
              <a:rPr lang="en-US" sz="2800" dirty="0"/>
              <a:t>Does it Mean </a:t>
            </a:r>
            <a:r>
              <a:rPr lang="en-US" sz="2800"/>
              <a:t>for My </a:t>
            </a:r>
            <a:r>
              <a:rPr lang="en-US" sz="2800" dirty="0"/>
              <a:t>Company</a:t>
            </a:r>
            <a:r>
              <a:rPr lang="en-US" sz="2800" b="1" dirty="0"/>
              <a:t>?</a:t>
            </a:r>
            <a:endParaRPr lang="en-US" sz="2800" dirty="0"/>
          </a:p>
        </p:txBody>
      </p:sp>
      <p:sp>
        <p:nvSpPr>
          <p:cNvPr id="3" name="Text Placeholder 2"/>
          <p:cNvSpPr>
            <a:spLocks noGrp="1"/>
          </p:cNvSpPr>
          <p:nvPr>
            <p:ph type="body" idx="1"/>
          </p:nvPr>
        </p:nvSpPr>
        <p:spPr>
          <a:xfrm>
            <a:off x="462517" y="5181600"/>
            <a:ext cx="4038600" cy="1066799"/>
          </a:xfrm>
          <a:ln w="28575"/>
        </p:spPr>
        <p:style>
          <a:lnRef idx="2">
            <a:schemeClr val="accent1"/>
          </a:lnRef>
          <a:fillRef idx="1">
            <a:schemeClr val="lt1"/>
          </a:fillRef>
          <a:effectRef idx="0">
            <a:schemeClr val="accent1"/>
          </a:effectRef>
          <a:fontRef idx="minor">
            <a:schemeClr val="dk1"/>
          </a:fontRef>
        </p:style>
        <p:txBody>
          <a:bodyPr>
            <a:normAutofit/>
          </a:bodyPr>
          <a:lstStyle/>
          <a:p>
            <a:pPr marL="0" indent="0" algn="ctr">
              <a:buNone/>
            </a:pPr>
            <a:r>
              <a:rPr lang="en-US" sz="1400" b="1" u="sng" dirty="0"/>
              <a:t>Prime Contract/Purchase Order</a:t>
            </a:r>
          </a:p>
          <a:p>
            <a:pPr marL="0" indent="0">
              <a:buNone/>
            </a:pPr>
            <a:r>
              <a:rPr lang="en-US" sz="1400" dirty="0"/>
              <a:t>When a company is awarded a U.S. Government (USG) contract or purchase order, it must determine whether the contract/purchase order is rated.</a:t>
            </a:r>
          </a:p>
          <a:p>
            <a:endParaRPr lang="en-US" sz="1600" dirty="0"/>
          </a:p>
          <a:p>
            <a:endParaRPr lang="en-US" sz="1600" dirty="0"/>
          </a:p>
          <a:p>
            <a:pPr lvl="0"/>
            <a:endParaRPr lang="en-US" sz="1600" dirty="0"/>
          </a:p>
          <a:p>
            <a:pPr marL="0" indent="0" algn="ctr">
              <a:buNone/>
            </a:pPr>
            <a:endParaRPr lang="en-US" sz="4300" b="1" dirty="0"/>
          </a:p>
          <a:p>
            <a:pPr marL="0" indent="0" algn="ctr">
              <a:buNone/>
            </a:pPr>
            <a:endParaRPr lang="en-US" sz="3500" b="1" dirty="0"/>
          </a:p>
          <a:p>
            <a:endParaRPr lang="en-US" dirty="0"/>
          </a:p>
        </p:txBody>
      </p:sp>
      <p:sp>
        <p:nvSpPr>
          <p:cNvPr id="4" name="Slide Number Placeholder 3"/>
          <p:cNvSpPr>
            <a:spLocks noGrp="1"/>
          </p:cNvSpPr>
          <p:nvPr>
            <p:ph type="sldNum" sz="quarter" idx="12"/>
          </p:nvPr>
        </p:nvSpPr>
        <p:spPr/>
        <p:txBody>
          <a:bodyPr/>
          <a:lstStyle/>
          <a:p>
            <a:fld id="{D6C20473-3182-46FA-856B-F8BCEAF2E52A}" type="slidenum">
              <a:rPr lang="en-US" smtClean="0"/>
              <a:t>27</a:t>
            </a:fld>
            <a:endParaRPr lang="en-US" dirty="0"/>
          </a:p>
        </p:txBody>
      </p:sp>
      <p:sp>
        <p:nvSpPr>
          <p:cNvPr id="7" name="Text Placeholder 2"/>
          <p:cNvSpPr txBox="1">
            <a:spLocks/>
          </p:cNvSpPr>
          <p:nvPr/>
        </p:nvSpPr>
        <p:spPr>
          <a:xfrm>
            <a:off x="4664149" y="5181600"/>
            <a:ext cx="4038600" cy="1066799"/>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fontScale="92500" lnSpcReduction="10000"/>
          </a:bodyPr>
          <a:lstStyle>
            <a:lvl1pPr marL="342900" indent="-342900" algn="l" defTabSz="914400" rtl="0" eaLnBrk="1" latinLnBrk="0" hangingPunct="1">
              <a:spcBef>
                <a:spcPts val="0"/>
              </a:spcBef>
              <a:buFont typeface="Arial" pitchFamily="34" charset="0"/>
              <a:buChar char="•"/>
              <a:defRPr sz="2400" kern="1200" baseline="0">
                <a:solidFill>
                  <a:schemeClr val="tx1"/>
                </a:solidFill>
                <a:latin typeface="+mn-lt"/>
                <a:ea typeface="+mn-ea"/>
                <a:cs typeface="+mn-cs"/>
              </a:defRPr>
            </a:lvl1pPr>
            <a:lvl2pPr marL="742950" indent="-285750" algn="l" defTabSz="914400" rtl="0" eaLnBrk="1" latinLnBrk="0" hangingPunct="1">
              <a:spcBef>
                <a:spcPts val="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500" b="1" u="sng" dirty="0"/>
              <a:t>Subcontract/Flow-Down Purchase Order</a:t>
            </a:r>
          </a:p>
          <a:p>
            <a:pPr marL="0" lvl="0" indent="0">
              <a:buNone/>
            </a:pPr>
            <a:r>
              <a:rPr lang="en-US" sz="1500" dirty="0"/>
              <a:t>When a company is awarded a subcontract or receives a purchase order from another company, it must determine whether the contract/purchase order is rated.</a:t>
            </a:r>
          </a:p>
          <a:p>
            <a:endParaRPr lang="en-US" sz="2700" dirty="0"/>
          </a:p>
          <a:p>
            <a:pPr marL="0" indent="0">
              <a:buNone/>
            </a:pPr>
            <a:endParaRPr lang="en-US" sz="4600" dirty="0"/>
          </a:p>
          <a:p>
            <a:pPr marL="0" indent="0" algn="ctr">
              <a:buFont typeface="Arial" pitchFamily="34" charset="0"/>
              <a:buNone/>
            </a:pPr>
            <a:endParaRPr lang="en-US" sz="4300" b="1" dirty="0"/>
          </a:p>
          <a:p>
            <a:pPr marL="0" indent="0" algn="ctr">
              <a:buFont typeface="Arial" pitchFamily="34" charset="0"/>
              <a:buNone/>
            </a:pPr>
            <a:endParaRPr lang="en-US" sz="3500" b="1" dirty="0"/>
          </a:p>
          <a:p>
            <a:endParaRPr lang="en-US" dirty="0"/>
          </a:p>
        </p:txBody>
      </p:sp>
      <p:sp>
        <p:nvSpPr>
          <p:cNvPr id="6" name="Rectangle 5"/>
          <p:cNvSpPr/>
          <p:nvPr/>
        </p:nvSpPr>
        <p:spPr>
          <a:xfrm>
            <a:off x="457200" y="1721346"/>
            <a:ext cx="8245549" cy="3139321"/>
          </a:xfrm>
          <a:prstGeom prst="rect">
            <a:avLst/>
          </a:prstGeom>
        </p:spPr>
        <p:txBody>
          <a:bodyPr wrap="square">
            <a:spAutoFit/>
          </a:bodyPr>
          <a:lstStyle/>
          <a:p>
            <a:pPr marL="285750" indent="-285750">
              <a:buFont typeface="Arial" panose="020B0604020202020204" pitchFamily="34" charset="0"/>
              <a:buChar char="•"/>
            </a:pPr>
            <a:r>
              <a:rPr lang="en-US" sz="1600" dirty="0"/>
              <a:t>A rated order is a prime contract, a subcontract, or a purchase order issued in accordance with the provisions of the DPAS regulation that supports an approved program.</a:t>
            </a:r>
          </a:p>
          <a:p>
            <a:endParaRPr lang="en-US" sz="1600" dirty="0"/>
          </a:p>
          <a:p>
            <a:pPr marL="285750" indent="-285750">
              <a:buFont typeface="Arial" panose="020B0604020202020204" pitchFamily="34" charset="0"/>
              <a:buChar char="•"/>
            </a:pPr>
            <a:r>
              <a:rPr lang="en-US" sz="1600" dirty="0"/>
              <a:t>U.S. companies are required by law to accept “rated orders” and provide preferential scheduling if necessary to meet required delivery date(s).</a:t>
            </a:r>
          </a:p>
          <a:p>
            <a:endParaRPr lang="en-US" sz="1600" dirty="0"/>
          </a:p>
          <a:p>
            <a:pPr marL="285750" indent="-285750">
              <a:buFont typeface="Arial" panose="020B0604020202020204" pitchFamily="34" charset="0"/>
              <a:buChar char="•"/>
            </a:pPr>
            <a:r>
              <a:rPr lang="en-US" sz="1600" dirty="0"/>
              <a:t>Rated orders take preference over all unrated orders as necessary to meet required delivery dates; therefore, persons are required to reschedule unrated orders if they conflict with performance against a rated order.</a:t>
            </a:r>
          </a:p>
          <a:p>
            <a:endParaRPr lang="en-US" sz="1600" dirty="0"/>
          </a:p>
          <a:p>
            <a:pPr marL="285750" indent="-285750">
              <a:buFont typeface="Arial" panose="020B0604020202020204" pitchFamily="34" charset="0"/>
              <a:buChar char="•"/>
            </a:pPr>
            <a:r>
              <a:rPr lang="en-US" sz="1600" dirty="0"/>
              <a:t>Companies that have received rated orders must in turn place rated orders with its suppliers for the items they need to fill these orders.</a:t>
            </a:r>
          </a:p>
        </p:txBody>
      </p:sp>
      <p:sp>
        <p:nvSpPr>
          <p:cNvPr id="5" name="Date Placeholder 4"/>
          <p:cNvSpPr>
            <a:spLocks noGrp="1"/>
          </p:cNvSpPr>
          <p:nvPr>
            <p:ph type="dt" sz="half" idx="10"/>
          </p:nvPr>
        </p:nvSpPr>
        <p:spPr/>
        <p:txBody>
          <a:bodyPr/>
          <a:lstStyle/>
          <a:p>
            <a:fld id="{5B0CA2F5-A366-4F38-9190-7A9F74604088}" type="datetime1">
              <a:rPr lang="en-US" smtClean="0"/>
              <a:t>11/9/2021</a:t>
            </a:fld>
            <a:endParaRPr lang="en-US" dirty="0"/>
          </a:p>
        </p:txBody>
      </p:sp>
    </p:spTree>
    <p:extLst>
      <p:ext uri="{BB962C8B-B14F-4D97-AF65-F5344CB8AC3E}">
        <p14:creationId xmlns:p14="http://schemas.microsoft.com/office/powerpoint/2010/main" val="3872441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Rated Order: </a:t>
            </a:r>
            <a:br>
              <a:rPr lang="en-US" b="1" dirty="0"/>
            </a:br>
            <a:r>
              <a:rPr lang="en-US" b="1" dirty="0"/>
              <a:t>Important Notes</a:t>
            </a:r>
            <a:endParaRPr lang="en-US" dirty="0"/>
          </a:p>
        </p:txBody>
      </p:sp>
      <p:sp>
        <p:nvSpPr>
          <p:cNvPr id="3" name="Text Placeholder 2"/>
          <p:cNvSpPr>
            <a:spLocks noGrp="1"/>
          </p:cNvSpPr>
          <p:nvPr>
            <p:ph type="body" idx="1"/>
          </p:nvPr>
        </p:nvSpPr>
        <p:spPr>
          <a:xfrm>
            <a:off x="457200" y="1600200"/>
            <a:ext cx="5410200" cy="4525963"/>
          </a:xfrm>
        </p:spPr>
        <p:txBody>
          <a:bodyPr>
            <a:normAutofit fontScale="85000" lnSpcReduction="20000"/>
          </a:bodyPr>
          <a:lstStyle/>
          <a:p>
            <a:endParaRPr lang="en-US" dirty="0"/>
          </a:p>
          <a:p>
            <a:pPr marL="0" indent="0">
              <a:buNone/>
            </a:pPr>
            <a:endParaRPr lang="en-US" dirty="0"/>
          </a:p>
          <a:p>
            <a:r>
              <a:rPr lang="en-US" dirty="0"/>
              <a:t>DPAS provisions are a standard part of the U.S. defense contracting process.</a:t>
            </a:r>
          </a:p>
          <a:p>
            <a:pPr marL="0" indent="0">
              <a:buNone/>
            </a:pPr>
            <a:endParaRPr lang="en-US" dirty="0"/>
          </a:p>
          <a:p>
            <a:r>
              <a:rPr lang="en-US" dirty="0"/>
              <a:t>The DPAS is a standard clause in DOD contracts/orders.</a:t>
            </a:r>
          </a:p>
          <a:p>
            <a:pPr marL="0" indent="0">
              <a:buNone/>
            </a:pPr>
            <a:endParaRPr lang="en-US" dirty="0"/>
          </a:p>
          <a:p>
            <a:r>
              <a:rPr lang="en-US" dirty="0"/>
              <a:t>The DOD uses DPAS authority delegated to it by the DOC to place ratings on approximately 300,000 contracts annually. The Departments of Commerce and Defense estimate that, in addition, approximately 400,000 rated orders are “flowed down” annually through the supply chain to support those rated orders.</a:t>
            </a:r>
          </a:p>
          <a:p>
            <a:endParaRPr lang="en-US" dirty="0"/>
          </a:p>
          <a:p>
            <a:r>
              <a:rPr lang="en-US" dirty="0"/>
              <a:t>Direct commercial sales to foreign persons are NOT priority rated unless  authorized by DOC.</a:t>
            </a:r>
          </a:p>
          <a:p>
            <a:pPr marL="0" indent="0">
              <a:buNone/>
            </a:pPr>
            <a:endParaRPr lang="en-US" dirty="0"/>
          </a:p>
          <a:p>
            <a:pPr marL="0" indent="0">
              <a:buNone/>
            </a:pPr>
            <a:endParaRPr lang="en-US" dirty="0"/>
          </a:p>
        </p:txBody>
      </p:sp>
      <p:pic>
        <p:nvPicPr>
          <p:cNvPr id="5122" name="Picture 2" descr="C:\Users\pdillon\Desktop\images\DPAS Training Slides (2013) (2)_img_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3442" y="2514600"/>
            <a:ext cx="2825750" cy="23495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6C20473-3182-46FA-856B-F8BCEAF2E52A}" type="slidenum">
              <a:rPr lang="en-US" smtClean="0"/>
              <a:t>28</a:t>
            </a:fld>
            <a:endParaRPr lang="en-US" dirty="0"/>
          </a:p>
        </p:txBody>
      </p:sp>
      <p:sp>
        <p:nvSpPr>
          <p:cNvPr id="5" name="Date Placeholder 4"/>
          <p:cNvSpPr>
            <a:spLocks noGrp="1"/>
          </p:cNvSpPr>
          <p:nvPr>
            <p:ph type="dt" sz="half" idx="10"/>
          </p:nvPr>
        </p:nvSpPr>
        <p:spPr/>
        <p:txBody>
          <a:bodyPr/>
          <a:lstStyle/>
          <a:p>
            <a:fld id="{133D4528-CC85-4234-A88B-CC119B097A15}" type="datetime1">
              <a:rPr lang="en-US" smtClean="0"/>
              <a:t>11/9/2021</a:t>
            </a:fld>
            <a:endParaRPr lang="en-US" dirty="0"/>
          </a:p>
        </p:txBody>
      </p:sp>
    </p:spTree>
    <p:extLst>
      <p:ext uri="{BB962C8B-B14F-4D97-AF65-F5344CB8AC3E}">
        <p14:creationId xmlns:p14="http://schemas.microsoft.com/office/powerpoint/2010/main" val="33696428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a:t>Step 1: </a:t>
            </a:r>
            <a:br>
              <a:rPr lang="en-US" sz="2800" dirty="0"/>
            </a:br>
            <a:r>
              <a:rPr lang="en-US" sz="2800" dirty="0"/>
              <a:t>What is a Rated Order and What </a:t>
            </a:r>
            <a:br>
              <a:rPr lang="en-US" sz="2800" dirty="0"/>
            </a:br>
            <a:r>
              <a:rPr lang="en-US" sz="2800" dirty="0"/>
              <a:t>Does it Mean for My Company?</a:t>
            </a:r>
          </a:p>
        </p:txBody>
      </p:sp>
      <p:sp>
        <p:nvSpPr>
          <p:cNvPr id="3" name="Text Placeholder 2"/>
          <p:cNvSpPr>
            <a:spLocks noGrp="1"/>
          </p:cNvSpPr>
          <p:nvPr>
            <p:ph type="body" idx="1"/>
          </p:nvPr>
        </p:nvSpPr>
        <p:spPr>
          <a:xfrm>
            <a:off x="457200" y="1752600"/>
            <a:ext cx="4038600" cy="3886199"/>
          </a:xfrm>
          <a:ln w="28575"/>
        </p:spPr>
        <p:style>
          <a:lnRef idx="2">
            <a:schemeClr val="accent1"/>
          </a:lnRef>
          <a:fillRef idx="1">
            <a:schemeClr val="lt1"/>
          </a:fillRef>
          <a:effectRef idx="0">
            <a:schemeClr val="accent1"/>
          </a:effectRef>
          <a:fontRef idx="minor">
            <a:schemeClr val="dk1"/>
          </a:fontRef>
        </p:style>
        <p:txBody>
          <a:bodyPr>
            <a:normAutofit fontScale="70000" lnSpcReduction="20000"/>
          </a:bodyPr>
          <a:lstStyle/>
          <a:p>
            <a:pPr marL="0" indent="0" algn="ctr">
              <a:lnSpc>
                <a:spcPct val="120000"/>
              </a:lnSpc>
              <a:buNone/>
            </a:pPr>
            <a:r>
              <a:rPr lang="en-US" sz="2600" b="1" u="sng" dirty="0"/>
              <a:t>Prime Contract/Purchase Order</a:t>
            </a:r>
          </a:p>
          <a:p>
            <a:pPr marL="0" indent="0" algn="ctr">
              <a:lnSpc>
                <a:spcPct val="120000"/>
              </a:lnSpc>
              <a:buNone/>
            </a:pPr>
            <a:endParaRPr lang="en-US" sz="1900" dirty="0"/>
          </a:p>
          <a:p>
            <a:pPr>
              <a:lnSpc>
                <a:spcPct val="120000"/>
              </a:lnSpc>
            </a:pPr>
            <a:r>
              <a:rPr lang="en-US" sz="2000" dirty="0"/>
              <a:t>For a prime contract/purchase order, a company will most likely receive a standard acquisition form known as the SF-33 (Solicitation, Offer and Award Form).  </a:t>
            </a:r>
          </a:p>
          <a:p>
            <a:pPr marL="0" indent="0">
              <a:lnSpc>
                <a:spcPct val="120000"/>
              </a:lnSpc>
              <a:buNone/>
            </a:pPr>
            <a:endParaRPr lang="en-US" sz="2000" dirty="0"/>
          </a:p>
          <a:p>
            <a:pPr>
              <a:lnSpc>
                <a:spcPct val="120000"/>
              </a:lnSpc>
            </a:pPr>
            <a:r>
              <a:rPr lang="en-US" sz="2000" dirty="0"/>
              <a:t>On a SF-33, a company can determine whether it has received a rated order by looking at Block 1 of the form.  If it is a rated order, a priority rating will be given.  The following slide provides an example of this form.</a:t>
            </a:r>
          </a:p>
          <a:p>
            <a:pPr marL="0" indent="0">
              <a:lnSpc>
                <a:spcPct val="120000"/>
              </a:lnSpc>
              <a:buNone/>
            </a:pPr>
            <a:endParaRPr lang="en-US" sz="2000" dirty="0"/>
          </a:p>
          <a:p>
            <a:pPr>
              <a:lnSpc>
                <a:spcPct val="120000"/>
              </a:lnSpc>
            </a:pPr>
            <a:r>
              <a:rPr lang="en-US" sz="2000" i="1" dirty="0"/>
              <a:t>NOTE: If you do not receive a SF-33 form, there should be language in the contact/purchase order indicating it is rated and a priority rating must be given</a:t>
            </a:r>
            <a:r>
              <a:rPr lang="en-US" sz="2000" dirty="0"/>
              <a:t>. </a:t>
            </a:r>
            <a:r>
              <a:rPr lang="en-US" sz="2000" i="1" dirty="0"/>
              <a:t> Certain exceptions apply. </a:t>
            </a:r>
          </a:p>
          <a:p>
            <a:pPr marL="0" indent="0" algn="ctr">
              <a:buNone/>
            </a:pPr>
            <a:endParaRPr lang="en-US" sz="4300" b="1" dirty="0"/>
          </a:p>
          <a:p>
            <a:pPr marL="0" indent="0" algn="ctr">
              <a:buNone/>
            </a:pPr>
            <a:endParaRPr lang="en-US" sz="3500" b="1" dirty="0"/>
          </a:p>
          <a:p>
            <a:endParaRPr lang="en-US" dirty="0"/>
          </a:p>
        </p:txBody>
      </p:sp>
      <p:sp>
        <p:nvSpPr>
          <p:cNvPr id="4" name="Slide Number Placeholder 3"/>
          <p:cNvSpPr>
            <a:spLocks noGrp="1"/>
          </p:cNvSpPr>
          <p:nvPr>
            <p:ph type="sldNum" sz="quarter" idx="12"/>
          </p:nvPr>
        </p:nvSpPr>
        <p:spPr/>
        <p:txBody>
          <a:bodyPr/>
          <a:lstStyle/>
          <a:p>
            <a:fld id="{D6C20473-3182-46FA-856B-F8BCEAF2E52A}" type="slidenum">
              <a:rPr lang="en-US" smtClean="0"/>
              <a:t>29</a:t>
            </a:fld>
            <a:endParaRPr lang="en-US" dirty="0"/>
          </a:p>
        </p:txBody>
      </p:sp>
      <p:sp>
        <p:nvSpPr>
          <p:cNvPr id="7" name="Text Placeholder 2"/>
          <p:cNvSpPr txBox="1">
            <a:spLocks/>
          </p:cNvSpPr>
          <p:nvPr/>
        </p:nvSpPr>
        <p:spPr>
          <a:xfrm>
            <a:off x="4648200" y="1752600"/>
            <a:ext cx="4038600" cy="3886199"/>
          </a:xfrm>
          <a:prstGeom prst="rect">
            <a:avLst/>
          </a:prstGeom>
          <a:ln w="28575"/>
        </p:spPr>
        <p:style>
          <a:lnRef idx="2">
            <a:schemeClr val="accent1"/>
          </a:lnRef>
          <a:fillRef idx="1">
            <a:schemeClr val="lt1"/>
          </a:fillRef>
          <a:effectRef idx="0">
            <a:schemeClr val="accent1"/>
          </a:effectRef>
          <a:fontRef idx="minor">
            <a:schemeClr val="dk1"/>
          </a:fontRef>
        </p:style>
        <p:txBody>
          <a:bodyPr vert="horz" lIns="91440" tIns="45720" rIns="91440" bIns="45720" rtlCol="0">
            <a:normAutofit/>
          </a:bodyPr>
          <a:lstStyle>
            <a:lvl1pPr marL="342900" indent="-342900" algn="l" defTabSz="914400" rtl="0" eaLnBrk="1" latinLnBrk="0" hangingPunct="1">
              <a:spcBef>
                <a:spcPts val="0"/>
              </a:spcBef>
              <a:buFont typeface="Arial" pitchFamily="34" charset="0"/>
              <a:buChar char="•"/>
              <a:defRPr sz="2400" kern="1200" baseline="0">
                <a:solidFill>
                  <a:schemeClr val="tx1"/>
                </a:solidFill>
                <a:latin typeface="+mn-lt"/>
                <a:ea typeface="+mn-ea"/>
                <a:cs typeface="+mn-cs"/>
              </a:defRPr>
            </a:lvl1pPr>
            <a:lvl2pPr marL="742950" indent="-285750" algn="l" defTabSz="914400" rtl="0" eaLnBrk="1" latinLnBrk="0" hangingPunct="1">
              <a:spcBef>
                <a:spcPts val="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ts val="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ts val="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1800" b="1" u="sng" dirty="0"/>
              <a:t>Subcontract/Flow-Down Purchase Order</a:t>
            </a:r>
          </a:p>
          <a:p>
            <a:pPr marL="0" lvl="0" indent="0" algn="ctr">
              <a:buNone/>
            </a:pPr>
            <a:endParaRPr lang="en-US" sz="1600" dirty="0"/>
          </a:p>
          <a:p>
            <a:pPr lvl="0"/>
            <a:r>
              <a:rPr lang="en-US" sz="1400" dirty="0"/>
              <a:t>When a company is awarded a subcontract or receives a purchase order from another company, it must determine whether the contract/purchase order is rated.</a:t>
            </a:r>
          </a:p>
          <a:p>
            <a:endParaRPr lang="en-US" sz="1400" dirty="0"/>
          </a:p>
          <a:p>
            <a:r>
              <a:rPr lang="en-US" sz="1400" dirty="0"/>
              <a:t>For a subcontract/flow-down purchase order, there should be language in the contract/purchase order indicating that it is a rated order and a priority rating should be given.</a:t>
            </a:r>
          </a:p>
          <a:p>
            <a:pPr marL="0" indent="0" algn="ctr">
              <a:buFont typeface="Arial" pitchFamily="34" charset="0"/>
              <a:buNone/>
            </a:pPr>
            <a:endParaRPr lang="en-US" sz="4300" b="1" dirty="0"/>
          </a:p>
          <a:p>
            <a:pPr marL="0" indent="0" algn="ctr">
              <a:buFont typeface="Arial" pitchFamily="34" charset="0"/>
              <a:buNone/>
            </a:pPr>
            <a:endParaRPr lang="en-US" sz="3500" b="1" dirty="0"/>
          </a:p>
          <a:p>
            <a:endParaRPr lang="en-US" dirty="0"/>
          </a:p>
        </p:txBody>
      </p:sp>
      <p:sp>
        <p:nvSpPr>
          <p:cNvPr id="5" name="Date Placeholder 4"/>
          <p:cNvSpPr>
            <a:spLocks noGrp="1"/>
          </p:cNvSpPr>
          <p:nvPr>
            <p:ph type="dt" sz="half" idx="10"/>
          </p:nvPr>
        </p:nvSpPr>
        <p:spPr/>
        <p:txBody>
          <a:bodyPr/>
          <a:lstStyle/>
          <a:p>
            <a:fld id="{36EE82EF-7CA2-4354-BA29-21B657C320D1}" type="datetime1">
              <a:rPr lang="en-US" smtClean="0"/>
              <a:t>11/9/2021</a:t>
            </a:fld>
            <a:endParaRPr lang="en-US" dirty="0"/>
          </a:p>
        </p:txBody>
      </p:sp>
    </p:spTree>
    <p:extLst>
      <p:ext uri="{BB962C8B-B14F-4D97-AF65-F5344CB8AC3E}">
        <p14:creationId xmlns:p14="http://schemas.microsoft.com/office/powerpoint/2010/main" val="3156125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Audience</a:t>
            </a:r>
          </a:p>
        </p:txBody>
      </p:sp>
      <p:sp>
        <p:nvSpPr>
          <p:cNvPr id="3" name="Text Placeholder 2"/>
          <p:cNvSpPr>
            <a:spLocks noGrp="1"/>
          </p:cNvSpPr>
          <p:nvPr>
            <p:ph type="body" idx="1"/>
          </p:nvPr>
        </p:nvSpPr>
        <p:spPr/>
        <p:txBody>
          <a:bodyPr/>
          <a:lstStyle/>
          <a:p>
            <a:pPr marL="0" indent="0">
              <a:buNone/>
            </a:pPr>
            <a:endParaRPr lang="en-US" dirty="0"/>
          </a:p>
          <a:p>
            <a:pPr marL="0" indent="0">
              <a:buNone/>
            </a:pPr>
            <a:r>
              <a:rPr lang="en-US" sz="2000" dirty="0"/>
              <a:t>The primary audience for this course are individuals who work for companies that receive contracts, subcontracts, or purchase orders from the U.S. Government or from U.S. Government contractors.  </a:t>
            </a:r>
          </a:p>
          <a:p>
            <a:pPr marL="0" indent="0">
              <a:buNone/>
            </a:pPr>
            <a:endParaRPr lang="en-US" sz="2000" dirty="0"/>
          </a:p>
          <a:p>
            <a:pPr marL="0" indent="0">
              <a:buNone/>
            </a:pPr>
            <a:r>
              <a:rPr lang="en-US" sz="2000" dirty="0"/>
              <a:t>In order to ensure the effectiveness of the DPAS, it is essential that any individual who works for a company that receives or places a rated order should be thoroughly familiar with, and must comply with, the provisions of the DPAS regulation.  </a:t>
            </a:r>
          </a:p>
          <a:p>
            <a:pPr marL="0" indent="0">
              <a:buNone/>
            </a:pPr>
            <a:endParaRPr lang="en-US" sz="2000" dirty="0"/>
          </a:p>
          <a:p>
            <a:pPr marL="0" indent="0">
              <a:buNone/>
            </a:pPr>
            <a:r>
              <a:rPr lang="en-US" sz="2000" dirty="0"/>
              <a:t>This training outlines some of the basic requirements that a company must adhere to when accepting DPAS rated orders.</a:t>
            </a:r>
          </a:p>
          <a:p>
            <a:endParaRPr lang="en-US" dirty="0"/>
          </a:p>
        </p:txBody>
      </p:sp>
      <p:sp>
        <p:nvSpPr>
          <p:cNvPr id="5" name="Slide Number Placeholder 4"/>
          <p:cNvSpPr>
            <a:spLocks noGrp="1"/>
          </p:cNvSpPr>
          <p:nvPr>
            <p:ph type="sldNum" sz="quarter" idx="12"/>
          </p:nvPr>
        </p:nvSpPr>
        <p:spPr/>
        <p:txBody>
          <a:bodyPr/>
          <a:lstStyle/>
          <a:p>
            <a:fld id="{D6C20473-3182-46FA-856B-F8BCEAF2E52A}" type="slidenum">
              <a:rPr lang="en-US" smtClean="0"/>
              <a:t>3</a:t>
            </a:fld>
            <a:endParaRPr lang="en-US" dirty="0"/>
          </a:p>
        </p:txBody>
      </p:sp>
      <p:sp>
        <p:nvSpPr>
          <p:cNvPr id="4" name="Date Placeholder 3"/>
          <p:cNvSpPr>
            <a:spLocks noGrp="1"/>
          </p:cNvSpPr>
          <p:nvPr>
            <p:ph type="dt" sz="half" idx="10"/>
          </p:nvPr>
        </p:nvSpPr>
        <p:spPr/>
        <p:txBody>
          <a:bodyPr/>
          <a:lstStyle/>
          <a:p>
            <a:fld id="{32326C0F-2051-405D-B812-C279F021F27B}" type="datetime1">
              <a:rPr lang="en-US" smtClean="0"/>
              <a:t>11/9/2021</a:t>
            </a:fld>
            <a:endParaRPr lang="en-US" dirty="0"/>
          </a:p>
        </p:txBody>
      </p:sp>
    </p:spTree>
    <p:extLst>
      <p:ext uri="{BB962C8B-B14F-4D97-AF65-F5344CB8AC3E}">
        <p14:creationId xmlns:p14="http://schemas.microsoft.com/office/powerpoint/2010/main" val="24155023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Example of SF-33</a:t>
            </a:r>
          </a:p>
        </p:txBody>
      </p:sp>
      <p:sp>
        <p:nvSpPr>
          <p:cNvPr id="4" name="Slide Number Placeholder 3"/>
          <p:cNvSpPr>
            <a:spLocks noGrp="1"/>
          </p:cNvSpPr>
          <p:nvPr>
            <p:ph type="sldNum" sz="quarter" idx="12"/>
          </p:nvPr>
        </p:nvSpPr>
        <p:spPr/>
        <p:txBody>
          <a:bodyPr/>
          <a:lstStyle/>
          <a:p>
            <a:fld id="{D6C20473-3182-46FA-856B-F8BCEAF2E52A}" type="slidenum">
              <a:rPr lang="en-US" smtClean="0"/>
              <a:t>30</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29" r="1229" b="51002"/>
          <a:stretch/>
        </p:blipFill>
        <p:spPr bwMode="auto">
          <a:xfrm>
            <a:off x="3358439" y="2209799"/>
            <a:ext cx="5295799" cy="335280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 name="Text Placeholder 2"/>
          <p:cNvSpPr>
            <a:spLocks noGrp="1"/>
          </p:cNvSpPr>
          <p:nvPr>
            <p:ph type="body" idx="1"/>
          </p:nvPr>
        </p:nvSpPr>
        <p:spPr>
          <a:xfrm>
            <a:off x="457200" y="1600200"/>
            <a:ext cx="2971800" cy="4525963"/>
          </a:xfrm>
        </p:spPr>
        <p:txBody>
          <a:bodyPr>
            <a:normAutofit/>
          </a:bodyPr>
          <a:lstStyle/>
          <a:p>
            <a:pPr marL="0" indent="0">
              <a:buNone/>
            </a:pPr>
            <a:endParaRPr lang="en-US" sz="2000" dirty="0"/>
          </a:p>
          <a:p>
            <a:pPr marL="0" indent="0">
              <a:buNone/>
            </a:pPr>
            <a:endParaRPr lang="en-US" sz="2000" dirty="0"/>
          </a:p>
          <a:p>
            <a:pPr marL="0" indent="0">
              <a:buNone/>
            </a:pPr>
            <a:r>
              <a:rPr lang="en-US" sz="2000" dirty="0"/>
              <a:t>Block 1 of the SF-33 indicates whether the contract/purchase is a rated order.</a:t>
            </a:r>
          </a:p>
          <a:p>
            <a:pPr marL="0" indent="0">
              <a:buNone/>
            </a:pPr>
            <a:endParaRPr lang="en-US" sz="2000" i="1" dirty="0"/>
          </a:p>
          <a:p>
            <a:pPr marL="0" indent="0">
              <a:buNone/>
            </a:pPr>
            <a:r>
              <a:rPr lang="en-US" sz="2000" i="1" dirty="0"/>
              <a:t>NOTE: If you do not receive a SF-33 form, there should be language in the contact/purchase order indicating it is rated and a priority rating should be given</a:t>
            </a:r>
            <a:r>
              <a:rPr lang="en-US" sz="2000" dirty="0"/>
              <a:t>.</a:t>
            </a:r>
          </a:p>
          <a:p>
            <a:endParaRPr lang="en-US" dirty="0"/>
          </a:p>
        </p:txBody>
      </p:sp>
      <p:sp>
        <p:nvSpPr>
          <p:cNvPr id="7" name="Oval 6"/>
          <p:cNvSpPr/>
          <p:nvPr/>
        </p:nvSpPr>
        <p:spPr>
          <a:xfrm>
            <a:off x="5257800" y="2133600"/>
            <a:ext cx="2514600" cy="6096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V="1">
            <a:off x="3048000" y="2590800"/>
            <a:ext cx="2133600" cy="533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3EB3D24B-E594-4279-90E4-22F1E46308B8}" type="datetime1">
              <a:rPr lang="en-US" smtClean="0"/>
              <a:t>11/9/2021</a:t>
            </a:fld>
            <a:endParaRPr lang="en-US" dirty="0"/>
          </a:p>
        </p:txBody>
      </p:sp>
    </p:spTree>
    <p:extLst>
      <p:ext uri="{BB962C8B-B14F-4D97-AF65-F5344CB8AC3E}">
        <p14:creationId xmlns:p14="http://schemas.microsoft.com/office/powerpoint/2010/main" val="15228083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3200"/>
            <a:ext cx="8229600" cy="1066800"/>
          </a:xfrm>
        </p:spPr>
        <p:txBody>
          <a:bodyPr>
            <a:noAutofit/>
          </a:bodyPr>
          <a:lstStyle/>
          <a:p>
            <a:r>
              <a:rPr lang="en-US" sz="5400" dirty="0"/>
              <a:t>Step 2</a:t>
            </a:r>
            <a:endParaRPr lang="en-US" sz="2400" b="0" i="0" u="none" strike="noStrike" baseline="0" dirty="0">
              <a:latin typeface="Arial"/>
            </a:endParaRPr>
          </a:p>
        </p:txBody>
      </p:sp>
      <p:sp>
        <p:nvSpPr>
          <p:cNvPr id="3" name="Slide Number Placeholder 2"/>
          <p:cNvSpPr>
            <a:spLocks noGrp="1"/>
          </p:cNvSpPr>
          <p:nvPr>
            <p:ph type="sldNum" sz="quarter" idx="12"/>
          </p:nvPr>
        </p:nvSpPr>
        <p:spPr/>
        <p:txBody>
          <a:bodyPr/>
          <a:lstStyle/>
          <a:p>
            <a:fld id="{D6C20473-3182-46FA-856B-F8BCEAF2E52A}" type="slidenum">
              <a:rPr lang="en-US" smtClean="0"/>
              <a:t>31</a:t>
            </a:fld>
            <a:endParaRPr lang="en-US" dirty="0"/>
          </a:p>
        </p:txBody>
      </p:sp>
      <p:sp>
        <p:nvSpPr>
          <p:cNvPr id="4" name="Date Placeholder 3"/>
          <p:cNvSpPr>
            <a:spLocks noGrp="1"/>
          </p:cNvSpPr>
          <p:nvPr>
            <p:ph type="dt" sz="half" idx="10"/>
          </p:nvPr>
        </p:nvSpPr>
        <p:spPr/>
        <p:txBody>
          <a:bodyPr/>
          <a:lstStyle/>
          <a:p>
            <a:fld id="{C91C9479-DBB0-478F-82E9-35F720EB8EB8}" type="datetime1">
              <a:rPr lang="en-US" smtClean="0"/>
              <a:t>11/9/2021</a:t>
            </a:fld>
            <a:endParaRPr lang="en-US" dirty="0"/>
          </a:p>
        </p:txBody>
      </p:sp>
    </p:spTree>
    <p:extLst>
      <p:ext uri="{BB962C8B-B14F-4D97-AF65-F5344CB8AC3E}">
        <p14:creationId xmlns:p14="http://schemas.microsoft.com/office/powerpoint/2010/main" val="884046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Step 2: Identify Key Elements of Rated Order</a:t>
            </a:r>
          </a:p>
        </p:txBody>
      </p:sp>
      <p:sp>
        <p:nvSpPr>
          <p:cNvPr id="3" name="Text Placeholder 2"/>
          <p:cNvSpPr>
            <a:spLocks noGrp="1"/>
          </p:cNvSpPr>
          <p:nvPr>
            <p:ph type="body" idx="1"/>
          </p:nvPr>
        </p:nvSpPr>
        <p:spPr/>
        <p:txBody>
          <a:bodyPr>
            <a:normAutofit fontScale="92500" lnSpcReduction="20000"/>
          </a:bodyPr>
          <a:lstStyle/>
          <a:p>
            <a:pPr marL="0" indent="0">
              <a:buNone/>
            </a:pPr>
            <a:endParaRPr lang="en-US" dirty="0"/>
          </a:p>
          <a:p>
            <a:pPr marL="0" indent="0">
              <a:buNone/>
            </a:pPr>
            <a:r>
              <a:rPr lang="en-US" dirty="0"/>
              <a:t>If a company is in receipt of a rated contract or purchase order, the company must identify the four key elements of a rated order outlined in 15 CFR § 700.12 and listed below.  </a:t>
            </a:r>
          </a:p>
          <a:p>
            <a:pPr marL="0" indent="0">
              <a:buNone/>
            </a:pPr>
            <a:endParaRPr lang="en-US" dirty="0"/>
          </a:p>
          <a:p>
            <a:pPr marL="457200" indent="-457200">
              <a:buFont typeface="+mj-lt"/>
              <a:buAutoNum type="arabicPeriod"/>
            </a:pPr>
            <a:r>
              <a:rPr lang="en-US" dirty="0"/>
              <a:t>Priority Rating </a:t>
            </a:r>
          </a:p>
          <a:p>
            <a:pPr marL="457200" indent="-457200">
              <a:buFont typeface="+mj-lt"/>
              <a:buAutoNum type="arabicPeriod"/>
            </a:pPr>
            <a:r>
              <a:rPr lang="en-US" dirty="0"/>
              <a:t>Required Delivery Date(s)</a:t>
            </a:r>
          </a:p>
          <a:p>
            <a:pPr marL="457200" indent="-457200">
              <a:buFont typeface="+mj-lt"/>
              <a:buAutoNum type="arabicPeriod"/>
            </a:pPr>
            <a:r>
              <a:rPr lang="en-US" dirty="0"/>
              <a:t>Authorized Written or Digital Signature</a:t>
            </a:r>
          </a:p>
          <a:p>
            <a:pPr marL="457200" indent="-457200">
              <a:buFont typeface="+mj-lt"/>
              <a:buAutoNum type="arabicPeriod"/>
            </a:pPr>
            <a:r>
              <a:rPr lang="en-US" dirty="0"/>
              <a:t>A Certification Statement</a:t>
            </a:r>
          </a:p>
          <a:p>
            <a:pPr marL="0" indent="0">
              <a:buNone/>
            </a:pPr>
            <a:endParaRPr lang="en-US" dirty="0"/>
          </a:p>
          <a:p>
            <a:pPr marL="0" indent="0">
              <a:buNone/>
            </a:pPr>
            <a:r>
              <a:rPr lang="en-US" dirty="0"/>
              <a:t>These four elements must appear on every contract, purchase order, or delivery order.  If they do not appear, the company should request a completed rated order from the customer.  To learn more about these key elements, please see the following slides for additional information on each element.</a:t>
            </a:r>
          </a:p>
          <a:p>
            <a:pPr marL="0" indent="0">
              <a:buNone/>
            </a:pPr>
            <a:endParaRPr lang="en-US" sz="1400" i="1" dirty="0"/>
          </a:p>
        </p:txBody>
      </p:sp>
      <p:sp>
        <p:nvSpPr>
          <p:cNvPr id="4" name="Slide Number Placeholder 3"/>
          <p:cNvSpPr>
            <a:spLocks noGrp="1"/>
          </p:cNvSpPr>
          <p:nvPr>
            <p:ph type="sldNum" sz="quarter" idx="12"/>
          </p:nvPr>
        </p:nvSpPr>
        <p:spPr/>
        <p:txBody>
          <a:bodyPr/>
          <a:lstStyle/>
          <a:p>
            <a:fld id="{D6C20473-3182-46FA-856B-F8BCEAF2E52A}" type="slidenum">
              <a:rPr lang="en-US" smtClean="0"/>
              <a:t>32</a:t>
            </a:fld>
            <a:endParaRPr lang="en-US" dirty="0"/>
          </a:p>
        </p:txBody>
      </p:sp>
      <p:sp>
        <p:nvSpPr>
          <p:cNvPr id="5" name="Date Placeholder 4"/>
          <p:cNvSpPr>
            <a:spLocks noGrp="1"/>
          </p:cNvSpPr>
          <p:nvPr>
            <p:ph type="dt" sz="half" idx="10"/>
          </p:nvPr>
        </p:nvSpPr>
        <p:spPr/>
        <p:txBody>
          <a:bodyPr/>
          <a:lstStyle/>
          <a:p>
            <a:fld id="{0092422E-5259-49D0-A041-5D8E3F5D4B7D}" type="datetime1">
              <a:rPr lang="en-US" smtClean="0"/>
              <a:t>11/9/2021</a:t>
            </a:fld>
            <a:endParaRPr lang="en-US" dirty="0"/>
          </a:p>
        </p:txBody>
      </p:sp>
    </p:spTree>
    <p:extLst>
      <p:ext uri="{BB962C8B-B14F-4D97-AF65-F5344CB8AC3E}">
        <p14:creationId xmlns:p14="http://schemas.microsoft.com/office/powerpoint/2010/main" val="31993259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Priority Rating</a:t>
            </a:r>
            <a:br>
              <a:rPr lang="en-US" b="1" dirty="0"/>
            </a:br>
            <a:r>
              <a:rPr lang="en-US" sz="3100" dirty="0">
                <a:solidFill>
                  <a:schemeClr val="accent1"/>
                </a:solidFill>
              </a:rPr>
              <a:t>15 CFR § 700.11</a:t>
            </a:r>
          </a:p>
        </p:txBody>
      </p:sp>
      <p:sp>
        <p:nvSpPr>
          <p:cNvPr id="3" name="Text Placeholder 2"/>
          <p:cNvSpPr>
            <a:spLocks noGrp="1"/>
          </p:cNvSpPr>
          <p:nvPr>
            <p:ph type="body" idx="1"/>
          </p:nvPr>
        </p:nvSpPr>
        <p:spPr/>
        <p:txBody>
          <a:bodyPr>
            <a:noAutofit/>
          </a:bodyPr>
          <a:lstStyle/>
          <a:p>
            <a:endParaRPr lang="en-US" sz="2000" dirty="0"/>
          </a:p>
          <a:p>
            <a:pPr marL="0" indent="0">
              <a:buNone/>
            </a:pPr>
            <a:endParaRPr lang="en-US" sz="2800" dirty="0"/>
          </a:p>
          <a:p>
            <a:pPr marL="0" indent="0">
              <a:buNone/>
            </a:pPr>
            <a:r>
              <a:rPr lang="en-US" sz="2800" dirty="0"/>
              <a:t>Rated orders are identified by a priority rating.  A priority rating consists of the rating symbol and a program identification symbol.</a:t>
            </a:r>
          </a:p>
          <a:p>
            <a:pPr marL="0" indent="0">
              <a:buNone/>
            </a:pPr>
            <a:endParaRPr lang="en-US" sz="2800" dirty="0"/>
          </a:p>
          <a:p>
            <a:pPr marL="0" indent="0" algn="ctr">
              <a:buNone/>
            </a:pPr>
            <a:r>
              <a:rPr lang="en-US" sz="2800" i="1" dirty="0"/>
              <a:t>Priority Rating = (Rating Symbol) + (Program ID Symbol)</a:t>
            </a:r>
          </a:p>
          <a:p>
            <a:endParaRPr lang="en-US" sz="2000" dirty="0"/>
          </a:p>
        </p:txBody>
      </p:sp>
      <p:sp>
        <p:nvSpPr>
          <p:cNvPr id="4" name="Slide Number Placeholder 3"/>
          <p:cNvSpPr>
            <a:spLocks noGrp="1"/>
          </p:cNvSpPr>
          <p:nvPr>
            <p:ph type="sldNum" sz="quarter" idx="12"/>
          </p:nvPr>
        </p:nvSpPr>
        <p:spPr/>
        <p:txBody>
          <a:bodyPr/>
          <a:lstStyle/>
          <a:p>
            <a:fld id="{D6C20473-3182-46FA-856B-F8BCEAF2E52A}" type="slidenum">
              <a:rPr lang="en-US" smtClean="0"/>
              <a:t>33</a:t>
            </a:fld>
            <a:endParaRPr lang="en-US" dirty="0"/>
          </a:p>
        </p:txBody>
      </p:sp>
      <p:sp>
        <p:nvSpPr>
          <p:cNvPr id="5" name="Date Placeholder 4"/>
          <p:cNvSpPr>
            <a:spLocks noGrp="1"/>
          </p:cNvSpPr>
          <p:nvPr>
            <p:ph type="dt" sz="half" idx="10"/>
          </p:nvPr>
        </p:nvSpPr>
        <p:spPr/>
        <p:txBody>
          <a:bodyPr/>
          <a:lstStyle/>
          <a:p>
            <a:fld id="{71A3A226-9672-493C-A825-3F7EBA0157D5}" type="datetime1">
              <a:rPr lang="en-US" smtClean="0"/>
              <a:t>11/9/2021</a:t>
            </a:fld>
            <a:endParaRPr lang="en-US" dirty="0"/>
          </a:p>
        </p:txBody>
      </p:sp>
    </p:spTree>
    <p:extLst>
      <p:ext uri="{BB962C8B-B14F-4D97-AF65-F5344CB8AC3E}">
        <p14:creationId xmlns:p14="http://schemas.microsoft.com/office/powerpoint/2010/main" val="3329879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Priority Rating</a:t>
            </a:r>
            <a:br>
              <a:rPr lang="en-US" b="1" dirty="0"/>
            </a:br>
            <a:r>
              <a:rPr lang="en-US" sz="3100" dirty="0">
                <a:solidFill>
                  <a:schemeClr val="accent1"/>
                </a:solidFill>
              </a:rPr>
              <a:t>15 CFR § 700.11</a:t>
            </a:r>
            <a:endParaRPr lang="en-US" sz="3100" dirty="0"/>
          </a:p>
        </p:txBody>
      </p:sp>
      <p:sp>
        <p:nvSpPr>
          <p:cNvPr id="3" name="Text Placeholder 2"/>
          <p:cNvSpPr>
            <a:spLocks noGrp="1"/>
          </p:cNvSpPr>
          <p:nvPr>
            <p:ph type="body" idx="1"/>
          </p:nvPr>
        </p:nvSpPr>
        <p:spPr/>
        <p:txBody>
          <a:bodyPr>
            <a:noAutofit/>
          </a:bodyPr>
          <a:lstStyle/>
          <a:p>
            <a:pPr marL="0" indent="0">
              <a:buNone/>
            </a:pPr>
            <a:endParaRPr lang="en-US" dirty="0"/>
          </a:p>
          <a:p>
            <a:pPr marL="0" indent="0">
              <a:buNone/>
            </a:pPr>
            <a:r>
              <a:rPr lang="en-US" sz="2000" dirty="0"/>
              <a:t>There are two levels of priority established by the DPAS regulation, identified by the rating symbols “DX” and “DO”:</a:t>
            </a:r>
          </a:p>
          <a:p>
            <a:pPr marL="0" indent="0">
              <a:buNone/>
            </a:pPr>
            <a:endParaRPr lang="en-US" sz="2000" dirty="0"/>
          </a:p>
          <a:p>
            <a:pPr marL="971550" lvl="1" indent="-457200">
              <a:buFont typeface="+mj-lt"/>
              <a:buAutoNum type="arabicPeriod"/>
            </a:pPr>
            <a:r>
              <a:rPr lang="en-US" sz="2000" dirty="0"/>
              <a:t>DX – All DX rated orders have equal priority and take preference over DO and unrated orders (based on shipment schedule).</a:t>
            </a:r>
          </a:p>
          <a:p>
            <a:pPr marL="971550" lvl="1" indent="-457200">
              <a:buFont typeface="+mj-lt"/>
              <a:buAutoNum type="arabicPeriod"/>
            </a:pPr>
            <a:endParaRPr lang="en-US" sz="2000" dirty="0"/>
          </a:p>
          <a:p>
            <a:pPr marL="971550" lvl="1" indent="-457200">
              <a:buFont typeface="+mj-lt"/>
              <a:buAutoNum type="arabicPeriod"/>
            </a:pPr>
            <a:r>
              <a:rPr lang="en-US" sz="2000" dirty="0"/>
              <a:t>DO – All DO rated orders have equal priority and take preference over unrated orders (based on shipment schedule).</a:t>
            </a:r>
          </a:p>
          <a:p>
            <a:pPr marL="114300" indent="0">
              <a:buNone/>
            </a:pPr>
            <a:endParaRPr lang="en-US" sz="2000" dirty="0"/>
          </a:p>
          <a:p>
            <a:pPr marL="114300" indent="0">
              <a:buNone/>
            </a:pPr>
            <a:r>
              <a:rPr lang="en-US" sz="2000" i="1" dirty="0"/>
              <a:t>Note: DX ratings can only be approved by the Secretary of Defense or the Deputy Secretary of Defense. </a:t>
            </a:r>
          </a:p>
        </p:txBody>
      </p:sp>
      <p:sp>
        <p:nvSpPr>
          <p:cNvPr id="4" name="Slide Number Placeholder 3"/>
          <p:cNvSpPr>
            <a:spLocks noGrp="1"/>
          </p:cNvSpPr>
          <p:nvPr>
            <p:ph type="sldNum" sz="quarter" idx="12"/>
          </p:nvPr>
        </p:nvSpPr>
        <p:spPr/>
        <p:txBody>
          <a:bodyPr/>
          <a:lstStyle/>
          <a:p>
            <a:fld id="{D6C20473-3182-46FA-856B-F8BCEAF2E52A}" type="slidenum">
              <a:rPr lang="en-US" smtClean="0"/>
              <a:t>34</a:t>
            </a:fld>
            <a:endParaRPr lang="en-US" dirty="0"/>
          </a:p>
        </p:txBody>
      </p:sp>
      <p:sp>
        <p:nvSpPr>
          <p:cNvPr id="5" name="Date Placeholder 4"/>
          <p:cNvSpPr>
            <a:spLocks noGrp="1"/>
          </p:cNvSpPr>
          <p:nvPr>
            <p:ph type="dt" sz="half" idx="10"/>
          </p:nvPr>
        </p:nvSpPr>
        <p:spPr/>
        <p:txBody>
          <a:bodyPr/>
          <a:lstStyle/>
          <a:p>
            <a:fld id="{2ABCC561-FC09-4A66-A853-3510C8ABFDDB}" type="datetime1">
              <a:rPr lang="en-US" smtClean="0"/>
              <a:t>11/9/2021</a:t>
            </a:fld>
            <a:endParaRPr lang="en-US" dirty="0"/>
          </a:p>
        </p:txBody>
      </p:sp>
    </p:spTree>
    <p:extLst>
      <p:ext uri="{BB962C8B-B14F-4D97-AF65-F5344CB8AC3E}">
        <p14:creationId xmlns:p14="http://schemas.microsoft.com/office/powerpoint/2010/main" val="15391866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Priority Rating</a:t>
            </a:r>
            <a:br>
              <a:rPr lang="en-US" b="1" dirty="0"/>
            </a:br>
            <a:r>
              <a:rPr lang="en-US" sz="3100" dirty="0">
                <a:solidFill>
                  <a:schemeClr val="accent1"/>
                </a:solidFill>
              </a:rPr>
              <a:t>15 CFR § 700.11</a:t>
            </a:r>
            <a:endParaRPr lang="en-US" sz="3100" dirty="0"/>
          </a:p>
        </p:txBody>
      </p:sp>
      <p:sp>
        <p:nvSpPr>
          <p:cNvPr id="3" name="Text Placeholder 2"/>
          <p:cNvSpPr>
            <a:spLocks noGrp="1"/>
          </p:cNvSpPr>
          <p:nvPr>
            <p:ph type="body" idx="1"/>
          </p:nvPr>
        </p:nvSpPr>
        <p:spPr/>
        <p:txBody>
          <a:bodyPr>
            <a:noAutofit/>
          </a:bodyPr>
          <a:lstStyle/>
          <a:p>
            <a:pPr marL="0" indent="0">
              <a:buNone/>
            </a:pPr>
            <a:endParaRPr lang="en-US" sz="1800" dirty="0"/>
          </a:p>
          <a:p>
            <a:pPr marL="0" indent="0">
              <a:buNone/>
            </a:pPr>
            <a:r>
              <a:rPr lang="en-US" dirty="0"/>
              <a:t>Program identification symbols indicates which approved program is being supported by a rated order.</a:t>
            </a:r>
          </a:p>
          <a:p>
            <a:pPr lvl="1"/>
            <a:r>
              <a:rPr lang="en-US" sz="2400" dirty="0"/>
              <a:t>The list of approved programs and their identification symbols are listed in Schedule I of the DPAS regulation (15 CFR Part 700). Companies must ensure the symbol used is valid.</a:t>
            </a:r>
          </a:p>
          <a:p>
            <a:pPr lvl="1"/>
            <a:r>
              <a:rPr lang="en-US" sz="2400" dirty="0"/>
              <a:t>It is also important to note that program identification symbols, in themselves, do not connote any priority.</a:t>
            </a:r>
          </a:p>
          <a:p>
            <a:pPr marL="0" indent="0">
              <a:buNone/>
            </a:pPr>
            <a:endParaRPr lang="en-US" dirty="0"/>
          </a:p>
          <a:p>
            <a:pPr marL="0" indent="0">
              <a:buNone/>
            </a:pPr>
            <a:r>
              <a:rPr lang="en-US" dirty="0"/>
              <a:t>The following slides provide the list of approved program found in Schedule I.</a:t>
            </a:r>
          </a:p>
          <a:p>
            <a:endParaRPr lang="en-US" dirty="0"/>
          </a:p>
        </p:txBody>
      </p:sp>
      <p:sp>
        <p:nvSpPr>
          <p:cNvPr id="4" name="Slide Number Placeholder 3"/>
          <p:cNvSpPr>
            <a:spLocks noGrp="1"/>
          </p:cNvSpPr>
          <p:nvPr>
            <p:ph type="sldNum" sz="quarter" idx="12"/>
          </p:nvPr>
        </p:nvSpPr>
        <p:spPr/>
        <p:txBody>
          <a:bodyPr/>
          <a:lstStyle/>
          <a:p>
            <a:fld id="{D6C20473-3182-46FA-856B-F8BCEAF2E52A}" type="slidenum">
              <a:rPr lang="en-US" smtClean="0"/>
              <a:t>35</a:t>
            </a:fld>
            <a:endParaRPr lang="en-US" dirty="0"/>
          </a:p>
        </p:txBody>
      </p:sp>
      <p:sp>
        <p:nvSpPr>
          <p:cNvPr id="5" name="Date Placeholder 4"/>
          <p:cNvSpPr>
            <a:spLocks noGrp="1"/>
          </p:cNvSpPr>
          <p:nvPr>
            <p:ph type="dt" sz="half" idx="10"/>
          </p:nvPr>
        </p:nvSpPr>
        <p:spPr/>
        <p:txBody>
          <a:bodyPr/>
          <a:lstStyle/>
          <a:p>
            <a:fld id="{0E634940-3F55-4995-885A-C4BAC21E3D41}" type="datetime1">
              <a:rPr lang="en-US" smtClean="0"/>
              <a:t>11/9/2021</a:t>
            </a:fld>
            <a:endParaRPr lang="en-US" dirty="0"/>
          </a:p>
        </p:txBody>
      </p:sp>
    </p:spTree>
    <p:extLst>
      <p:ext uri="{BB962C8B-B14F-4D97-AF65-F5344CB8AC3E}">
        <p14:creationId xmlns:p14="http://schemas.microsoft.com/office/powerpoint/2010/main" val="26158667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Schedule I to Part 700 </a:t>
            </a:r>
            <a:br>
              <a:rPr lang="en-US" sz="3200" dirty="0"/>
            </a:br>
            <a:r>
              <a:rPr lang="en-US" sz="2800" dirty="0">
                <a:solidFill>
                  <a:schemeClr val="accent1"/>
                </a:solidFill>
              </a:rPr>
              <a:t>Approved Programs and Delegate Agencies</a:t>
            </a:r>
          </a:p>
        </p:txBody>
      </p:sp>
      <p:sp>
        <p:nvSpPr>
          <p:cNvPr id="5" name="Slide Number Placeholder 4"/>
          <p:cNvSpPr>
            <a:spLocks noGrp="1"/>
          </p:cNvSpPr>
          <p:nvPr>
            <p:ph type="sldNum" sz="quarter" idx="12"/>
          </p:nvPr>
        </p:nvSpPr>
        <p:spPr/>
        <p:txBody>
          <a:bodyPr/>
          <a:lstStyle/>
          <a:p>
            <a:fld id="{D6C20473-3182-46FA-856B-F8BCEAF2E52A}" type="slidenum">
              <a:rPr lang="en-US" smtClean="0"/>
              <a:t>36</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1" y="1685925"/>
            <a:ext cx="6248399" cy="4657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fld id="{1B090110-903C-4197-892B-6010FB759B26}" type="datetime1">
              <a:rPr lang="en-US" smtClean="0"/>
              <a:t>11/9/2021</a:t>
            </a:fld>
            <a:endParaRPr lang="en-US" dirty="0"/>
          </a:p>
        </p:txBody>
      </p:sp>
    </p:spTree>
    <p:extLst>
      <p:ext uri="{BB962C8B-B14F-4D97-AF65-F5344CB8AC3E}">
        <p14:creationId xmlns:p14="http://schemas.microsoft.com/office/powerpoint/2010/main" val="7081849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Schedule I to Part 700 </a:t>
            </a:r>
            <a:br>
              <a:rPr lang="en-US" sz="2800" dirty="0"/>
            </a:br>
            <a:r>
              <a:rPr lang="en-US" sz="2800" dirty="0">
                <a:solidFill>
                  <a:schemeClr val="accent1"/>
                </a:solidFill>
              </a:rPr>
              <a:t>Approved Programs and Delegate Agencies (continued)</a:t>
            </a:r>
          </a:p>
        </p:txBody>
      </p:sp>
      <p:sp>
        <p:nvSpPr>
          <p:cNvPr id="5" name="Slide Number Placeholder 4"/>
          <p:cNvSpPr>
            <a:spLocks noGrp="1"/>
          </p:cNvSpPr>
          <p:nvPr>
            <p:ph type="sldNum" sz="quarter" idx="12"/>
          </p:nvPr>
        </p:nvSpPr>
        <p:spPr/>
        <p:txBody>
          <a:bodyPr/>
          <a:lstStyle/>
          <a:p>
            <a:fld id="{D6C20473-3182-46FA-856B-F8BCEAF2E52A}" type="slidenum">
              <a:rPr lang="en-US" smtClean="0"/>
              <a:t>37</a:t>
            </a:fld>
            <a:endParaRPr lang="en-US"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346" y="1676400"/>
            <a:ext cx="7541704"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fld id="{AEC867B9-4D2E-4DC1-97AB-ED52E9AB306F}" type="datetime1">
              <a:rPr lang="en-US" smtClean="0"/>
              <a:t>11/9/2021</a:t>
            </a:fld>
            <a:endParaRPr lang="en-US" dirty="0"/>
          </a:p>
        </p:txBody>
      </p:sp>
    </p:spTree>
    <p:extLst>
      <p:ext uri="{BB962C8B-B14F-4D97-AF65-F5344CB8AC3E}">
        <p14:creationId xmlns:p14="http://schemas.microsoft.com/office/powerpoint/2010/main" val="19550429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Schedule I to Part 700 </a:t>
            </a:r>
            <a:br>
              <a:rPr lang="en-US" sz="2800" dirty="0"/>
            </a:br>
            <a:r>
              <a:rPr lang="en-US" sz="2800" dirty="0">
                <a:solidFill>
                  <a:schemeClr val="accent1"/>
                </a:solidFill>
              </a:rPr>
              <a:t>Approved Programs and Delegate Agencies (continued)</a:t>
            </a:r>
          </a:p>
        </p:txBody>
      </p:sp>
      <p:sp>
        <p:nvSpPr>
          <p:cNvPr id="5" name="Slide Number Placeholder 4"/>
          <p:cNvSpPr>
            <a:spLocks noGrp="1"/>
          </p:cNvSpPr>
          <p:nvPr>
            <p:ph type="sldNum" sz="quarter" idx="12"/>
          </p:nvPr>
        </p:nvSpPr>
        <p:spPr/>
        <p:txBody>
          <a:bodyPr/>
          <a:lstStyle/>
          <a:p>
            <a:fld id="{D6C20473-3182-46FA-856B-F8BCEAF2E52A}" type="slidenum">
              <a:rPr lang="en-US" smtClean="0"/>
              <a:t>38</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2956" y="2286000"/>
            <a:ext cx="7118088" cy="2962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ate Placeholder 2"/>
          <p:cNvSpPr>
            <a:spLocks noGrp="1"/>
          </p:cNvSpPr>
          <p:nvPr>
            <p:ph type="dt" sz="half" idx="10"/>
          </p:nvPr>
        </p:nvSpPr>
        <p:spPr/>
        <p:txBody>
          <a:bodyPr/>
          <a:lstStyle/>
          <a:p>
            <a:fld id="{F90A9C61-7175-4120-9FBE-16E5438F4C04}" type="datetime1">
              <a:rPr lang="en-US" smtClean="0"/>
              <a:t>11/9/2021</a:t>
            </a:fld>
            <a:endParaRPr lang="en-US" dirty="0"/>
          </a:p>
        </p:txBody>
      </p:sp>
    </p:spTree>
    <p:extLst>
      <p:ext uri="{BB962C8B-B14F-4D97-AF65-F5344CB8AC3E}">
        <p14:creationId xmlns:p14="http://schemas.microsoft.com/office/powerpoint/2010/main" val="35117243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Priority Rating</a:t>
            </a:r>
            <a:br>
              <a:rPr lang="en-US" b="1" dirty="0"/>
            </a:br>
            <a:r>
              <a:rPr lang="en-US" sz="3100" dirty="0">
                <a:solidFill>
                  <a:schemeClr val="accent1"/>
                </a:solidFill>
              </a:rPr>
              <a:t>15 CFR § 700.11</a:t>
            </a:r>
            <a:endParaRPr lang="en-US" sz="3100" dirty="0"/>
          </a:p>
        </p:txBody>
      </p:sp>
      <p:sp>
        <p:nvSpPr>
          <p:cNvPr id="3" name="Text Placeholder 2"/>
          <p:cNvSpPr>
            <a:spLocks noGrp="1"/>
          </p:cNvSpPr>
          <p:nvPr>
            <p:ph type="body" idx="1"/>
          </p:nvPr>
        </p:nvSpPr>
        <p:spPr/>
        <p:txBody>
          <a:bodyPr>
            <a:noAutofit/>
          </a:bodyPr>
          <a:lstStyle/>
          <a:p>
            <a:pPr marL="0" indent="0">
              <a:buNone/>
            </a:pPr>
            <a:endParaRPr lang="en-US" sz="2000" dirty="0"/>
          </a:p>
          <a:p>
            <a:pPr marL="0" indent="0">
              <a:buNone/>
            </a:pPr>
            <a:r>
              <a:rPr lang="en-US" b="1" dirty="0"/>
              <a:t>Example of a Priority Rating:</a:t>
            </a:r>
          </a:p>
          <a:p>
            <a:pPr marL="0" indent="0">
              <a:buNone/>
            </a:pPr>
            <a:r>
              <a:rPr lang="en-US" dirty="0"/>
              <a:t>If a company receives a rated order on a contract for the production of an aircraft, the order will will contain a DO-A1 or DX-A1 priority rating.</a:t>
            </a:r>
          </a:p>
          <a:p>
            <a:pPr marL="0" indent="0">
              <a:buNone/>
            </a:pPr>
            <a:endParaRPr lang="en-US" sz="2000" dirty="0"/>
          </a:p>
          <a:p>
            <a:pPr marL="0" indent="0">
              <a:buNone/>
            </a:pPr>
            <a:endParaRPr lang="en-US" sz="2000" b="1" dirty="0"/>
          </a:p>
          <a:p>
            <a:endParaRPr lang="en-US" sz="2000" dirty="0"/>
          </a:p>
          <a:p>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sp>
        <p:nvSpPr>
          <p:cNvPr id="4" name="Slide Number Placeholder 3"/>
          <p:cNvSpPr>
            <a:spLocks noGrp="1"/>
          </p:cNvSpPr>
          <p:nvPr>
            <p:ph type="sldNum" sz="quarter" idx="12"/>
          </p:nvPr>
        </p:nvSpPr>
        <p:spPr/>
        <p:txBody>
          <a:bodyPr/>
          <a:lstStyle/>
          <a:p>
            <a:fld id="{D6C20473-3182-46FA-856B-F8BCEAF2E52A}" type="slidenum">
              <a:rPr lang="en-US" smtClean="0"/>
              <a:t>39</a:t>
            </a:fld>
            <a:endParaRPr lang="en-US" dirty="0"/>
          </a:p>
        </p:txBody>
      </p:sp>
      <p:graphicFrame>
        <p:nvGraphicFramePr>
          <p:cNvPr id="5" name="Diagram 4"/>
          <p:cNvGraphicFramePr/>
          <p:nvPr/>
        </p:nvGraphicFramePr>
        <p:xfrm>
          <a:off x="1524000" y="22098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Date Placeholder 5"/>
          <p:cNvSpPr>
            <a:spLocks noGrp="1"/>
          </p:cNvSpPr>
          <p:nvPr>
            <p:ph type="dt" sz="half" idx="10"/>
          </p:nvPr>
        </p:nvSpPr>
        <p:spPr/>
        <p:txBody>
          <a:bodyPr/>
          <a:lstStyle/>
          <a:p>
            <a:fld id="{801F8B59-95DE-48AA-A590-4D305F7932C2}" type="datetime1">
              <a:rPr lang="en-US" smtClean="0"/>
              <a:t>11/9/2021</a:t>
            </a:fld>
            <a:endParaRPr lang="en-US" dirty="0"/>
          </a:p>
        </p:txBody>
      </p:sp>
    </p:spTree>
    <p:extLst>
      <p:ext uri="{BB962C8B-B14F-4D97-AF65-F5344CB8AC3E}">
        <p14:creationId xmlns:p14="http://schemas.microsoft.com/office/powerpoint/2010/main" val="2008989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Course </a:t>
            </a:r>
            <a:r>
              <a:rPr lang="en-US" dirty="0"/>
              <a:t>Outline</a:t>
            </a:r>
            <a:endParaRPr lang="en-US" b="1" dirty="0"/>
          </a:p>
        </p:txBody>
      </p:sp>
      <p:sp>
        <p:nvSpPr>
          <p:cNvPr id="3" name="Text Placeholder 2"/>
          <p:cNvSpPr>
            <a:spLocks noGrp="1"/>
          </p:cNvSpPr>
          <p:nvPr>
            <p:ph type="body" idx="1"/>
          </p:nvPr>
        </p:nvSpPr>
        <p:spPr/>
        <p:txBody>
          <a:bodyPr>
            <a:normAutofit fontScale="92500" lnSpcReduction="20000"/>
          </a:bodyPr>
          <a:lstStyle/>
          <a:p>
            <a:pPr marL="0" indent="0">
              <a:buNone/>
            </a:pPr>
            <a:endParaRPr lang="en-US" sz="1900" dirty="0"/>
          </a:p>
          <a:p>
            <a:pPr marL="0" indent="0">
              <a:buNone/>
            </a:pPr>
            <a:r>
              <a:rPr lang="en-US" sz="1900" dirty="0"/>
              <a:t>The goal of this course is to provide a basic understanding of the DPAS and its implementation.  The course includes the major topics listed below.  </a:t>
            </a:r>
          </a:p>
          <a:p>
            <a:pPr marL="0" indent="0">
              <a:buNone/>
            </a:pPr>
            <a:endParaRPr lang="en-US" sz="1900" dirty="0"/>
          </a:p>
          <a:p>
            <a:pPr marL="514350" indent="-514350">
              <a:buFont typeface="+mj-lt"/>
              <a:buAutoNum type="arabicPeriod"/>
            </a:pPr>
            <a:r>
              <a:rPr lang="en-US" sz="1900" b="1" dirty="0"/>
              <a:t>What is the DPAS?</a:t>
            </a:r>
          </a:p>
          <a:p>
            <a:pPr marL="514350" indent="-514350">
              <a:buFont typeface="+mj-lt"/>
              <a:buAutoNum type="arabicPeriod"/>
            </a:pPr>
            <a:r>
              <a:rPr lang="en-US" sz="1900" b="1" dirty="0"/>
              <a:t>Overview of the Priorities and Allocations Authorities</a:t>
            </a:r>
          </a:p>
          <a:p>
            <a:pPr marL="514350" indent="-514350">
              <a:buFont typeface="+mj-lt"/>
              <a:buAutoNum type="arabicPeriod"/>
            </a:pPr>
            <a:r>
              <a:rPr lang="en-US" sz="1900" b="1" dirty="0"/>
              <a:t>Who has been delegated DPAS rating authority from the DOC?</a:t>
            </a:r>
          </a:p>
          <a:p>
            <a:pPr marL="514350" indent="-514350">
              <a:buFont typeface="+mj-lt"/>
              <a:buAutoNum type="arabicPeriod"/>
            </a:pPr>
            <a:r>
              <a:rPr lang="en-US" sz="1900" b="1" dirty="0"/>
              <a:t>Step by Step Guide: Processing Rated Orders</a:t>
            </a:r>
          </a:p>
          <a:p>
            <a:pPr marL="514350" indent="-514350">
              <a:buFont typeface="+mj-lt"/>
              <a:buAutoNum type="arabicPeriod"/>
            </a:pPr>
            <a:r>
              <a:rPr lang="en-US" sz="1900" b="1" dirty="0"/>
              <a:t>Who must comply with the DPAS?</a:t>
            </a:r>
          </a:p>
          <a:p>
            <a:pPr marL="514350" indent="-514350">
              <a:buFont typeface="+mj-lt"/>
              <a:buAutoNum type="arabicPeriod"/>
            </a:pPr>
            <a:r>
              <a:rPr lang="en-US" sz="1900" b="1" dirty="0"/>
              <a:t>How do I get assistance in the event of a problem?</a:t>
            </a:r>
          </a:p>
          <a:p>
            <a:pPr marL="514350" indent="-514350">
              <a:buFont typeface="+mj-lt"/>
              <a:buAutoNum type="arabicPeriod"/>
            </a:pPr>
            <a:r>
              <a:rPr lang="en-US" sz="1900" b="1" dirty="0"/>
              <a:t>What official actions does DOC utilize to implement/enforce the DPAS Provisions?</a:t>
            </a:r>
          </a:p>
          <a:p>
            <a:pPr marL="514350" indent="-514350">
              <a:buFont typeface="+mj-lt"/>
              <a:buAutoNum type="arabicPeriod"/>
            </a:pPr>
            <a:r>
              <a:rPr lang="en-US" sz="1900" b="1" dirty="0"/>
              <a:t>How does the DOC ensure compliance with the DPAS regulation?</a:t>
            </a:r>
          </a:p>
          <a:p>
            <a:pPr marL="514350" indent="-514350">
              <a:buFont typeface="+mj-lt"/>
              <a:buAutoNum type="arabicPeriod"/>
            </a:pPr>
            <a:r>
              <a:rPr lang="en-US" sz="1900" b="1" dirty="0"/>
              <a:t>How does the DPAS provide me protection against claims?</a:t>
            </a:r>
          </a:p>
          <a:p>
            <a:pPr marL="514350" indent="-514350">
              <a:buFont typeface="+mj-lt"/>
              <a:buAutoNum type="arabicPeriod"/>
            </a:pPr>
            <a:r>
              <a:rPr lang="en-US" sz="1900" b="1" dirty="0"/>
              <a:t>Examples of DPAS Assistance</a:t>
            </a:r>
          </a:p>
          <a:p>
            <a:pPr marL="514350" indent="-514350">
              <a:buFont typeface="+mj-lt"/>
              <a:buAutoNum type="arabicPeriod"/>
            </a:pPr>
            <a:r>
              <a:rPr lang="en-US" sz="1900" b="1" dirty="0"/>
              <a:t>How is the DPAS used for Energy Programs?</a:t>
            </a:r>
          </a:p>
          <a:p>
            <a:pPr marL="514350" indent="-514350">
              <a:buFont typeface="+mj-lt"/>
              <a:buAutoNum type="arabicPeriod"/>
            </a:pPr>
            <a:r>
              <a:rPr lang="en-US" sz="1900" b="1" dirty="0"/>
              <a:t>Course Review</a:t>
            </a:r>
          </a:p>
          <a:p>
            <a:pPr marL="514350" indent="-514350">
              <a:buFont typeface="+mj-lt"/>
              <a:buAutoNum type="arabicPeriod"/>
            </a:pPr>
            <a:r>
              <a:rPr lang="en-US" sz="1900" b="1" dirty="0"/>
              <a:t>Frequently Asked Questions</a:t>
            </a:r>
          </a:p>
          <a:p>
            <a:pPr marL="514350" indent="-514350">
              <a:buFont typeface="+mj-lt"/>
              <a:buAutoNum type="arabicPeriod"/>
            </a:pPr>
            <a:r>
              <a:rPr lang="en-US" sz="1900" b="1" dirty="0"/>
              <a:t>DPAS Contact Information</a:t>
            </a:r>
          </a:p>
          <a:p>
            <a:pPr marL="0" indent="0">
              <a:buNone/>
            </a:pPr>
            <a:endParaRPr lang="en-US" sz="1600" dirty="0"/>
          </a:p>
        </p:txBody>
      </p:sp>
      <p:sp>
        <p:nvSpPr>
          <p:cNvPr id="5" name="Date Placeholder 4"/>
          <p:cNvSpPr>
            <a:spLocks noGrp="1"/>
          </p:cNvSpPr>
          <p:nvPr>
            <p:ph type="dt" sz="half" idx="10"/>
          </p:nvPr>
        </p:nvSpPr>
        <p:spPr/>
        <p:txBody>
          <a:bodyPr/>
          <a:lstStyle/>
          <a:p>
            <a:fld id="{E6FF94F1-4A24-49D0-9202-1EA6C517A7FD}" type="datetime1">
              <a:rPr lang="en-US" smtClean="0"/>
              <a:t>11/9/2021</a:t>
            </a:fld>
            <a:endParaRPr lang="en-US" dirty="0"/>
          </a:p>
        </p:txBody>
      </p:sp>
    </p:spTree>
    <p:extLst>
      <p:ext uri="{BB962C8B-B14F-4D97-AF65-F5344CB8AC3E}">
        <p14:creationId xmlns:p14="http://schemas.microsoft.com/office/powerpoint/2010/main" val="30622060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Required Delivery Date(s)</a:t>
            </a:r>
            <a:endParaRPr lang="en-US" sz="3600" dirty="0"/>
          </a:p>
        </p:txBody>
      </p:sp>
      <p:sp>
        <p:nvSpPr>
          <p:cNvPr id="3" name="Text Placeholder 2"/>
          <p:cNvSpPr>
            <a:spLocks noGrp="1"/>
          </p:cNvSpPr>
          <p:nvPr>
            <p:ph type="body" idx="1"/>
          </p:nvPr>
        </p:nvSpPr>
        <p:spPr/>
        <p:txBody>
          <a:bodyPr>
            <a:noAutofit/>
          </a:bodyPr>
          <a:lstStyle/>
          <a:p>
            <a:pPr marL="0" indent="0">
              <a:buNone/>
            </a:pPr>
            <a:endParaRPr lang="en-US" sz="2000" dirty="0"/>
          </a:p>
          <a:p>
            <a:r>
              <a:rPr lang="en-US" sz="2000" dirty="0"/>
              <a:t>Rated orders are required to have a delivery date or dates.</a:t>
            </a:r>
          </a:p>
          <a:p>
            <a:pPr marL="0" indent="0">
              <a:buNone/>
            </a:pPr>
            <a:endParaRPr lang="en-US" sz="2000" dirty="0"/>
          </a:p>
          <a:p>
            <a:r>
              <a:rPr lang="en-US" sz="2000" dirty="0"/>
              <a:t>The words “immediately” or “as soon as possible” do not constitute a delivery date.</a:t>
            </a:r>
          </a:p>
          <a:p>
            <a:endParaRPr lang="en-US" sz="2000" dirty="0"/>
          </a:p>
          <a:p>
            <a:r>
              <a:rPr lang="en-US" sz="2000" dirty="0"/>
              <a:t>A ‘‘requirements contract,” ‘‘basic ordering agreement,” ‘‘prime vendor contract,” or similar procurement document bearing a priority rating may contain no specific delivery date or dates and may provide for the furnishing of items from time-to-time or within a stated period against specific purchase orders, such as ‘‘calls,” ‘‘requisitions,’’ and ‘‘delivery orders.’’</a:t>
            </a:r>
          </a:p>
          <a:p>
            <a:pPr lvl="1"/>
            <a:r>
              <a:rPr lang="en-US" sz="2000" dirty="0"/>
              <a:t>These purchase orders must specify a required delivery date or dates and are to be considered as rated as of the date of their receipt by the supplier and not as of the date of the original procurement document.</a:t>
            </a:r>
          </a:p>
          <a:p>
            <a:pPr marL="0" indent="0">
              <a:buNone/>
            </a:pPr>
            <a:endParaRPr lang="en-US" sz="2000" b="1" dirty="0"/>
          </a:p>
          <a:p>
            <a:endParaRPr lang="en-US" sz="2000" dirty="0"/>
          </a:p>
          <a:p>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sp>
        <p:nvSpPr>
          <p:cNvPr id="4" name="Slide Number Placeholder 3"/>
          <p:cNvSpPr>
            <a:spLocks noGrp="1"/>
          </p:cNvSpPr>
          <p:nvPr>
            <p:ph type="sldNum" sz="quarter" idx="12"/>
          </p:nvPr>
        </p:nvSpPr>
        <p:spPr/>
        <p:txBody>
          <a:bodyPr/>
          <a:lstStyle/>
          <a:p>
            <a:fld id="{D6C20473-3182-46FA-856B-F8BCEAF2E52A}" type="slidenum">
              <a:rPr lang="en-US" smtClean="0"/>
              <a:t>40</a:t>
            </a:fld>
            <a:endParaRPr lang="en-US" dirty="0"/>
          </a:p>
        </p:txBody>
      </p:sp>
      <p:sp>
        <p:nvSpPr>
          <p:cNvPr id="5" name="Date Placeholder 4"/>
          <p:cNvSpPr>
            <a:spLocks noGrp="1"/>
          </p:cNvSpPr>
          <p:nvPr>
            <p:ph type="dt" sz="half" idx="10"/>
          </p:nvPr>
        </p:nvSpPr>
        <p:spPr/>
        <p:txBody>
          <a:bodyPr/>
          <a:lstStyle/>
          <a:p>
            <a:fld id="{4B39C225-564B-4C14-9347-8CDC24B470CE}" type="datetime1">
              <a:rPr lang="en-US" smtClean="0"/>
              <a:t>11/9/2021</a:t>
            </a:fld>
            <a:endParaRPr lang="en-US" dirty="0"/>
          </a:p>
        </p:txBody>
      </p:sp>
    </p:spTree>
    <p:extLst>
      <p:ext uri="{BB962C8B-B14F-4D97-AF65-F5344CB8AC3E}">
        <p14:creationId xmlns:p14="http://schemas.microsoft.com/office/powerpoint/2010/main" val="19416806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457200" indent="-457200"/>
            <a:r>
              <a:rPr lang="en-US" sz="4000" b="1" dirty="0"/>
              <a:t>Authorized Written or Digital Signature</a:t>
            </a:r>
          </a:p>
        </p:txBody>
      </p:sp>
      <p:sp>
        <p:nvSpPr>
          <p:cNvPr id="3" name="Text Placeholder 2"/>
          <p:cNvSpPr>
            <a:spLocks noGrp="1"/>
          </p:cNvSpPr>
          <p:nvPr>
            <p:ph type="body" idx="1"/>
          </p:nvPr>
        </p:nvSpPr>
        <p:spPr/>
        <p:txBody>
          <a:bodyPr>
            <a:noAutofit/>
          </a:bodyPr>
          <a:lstStyle/>
          <a:p>
            <a:pPr marL="0" indent="0">
              <a:buNone/>
            </a:pPr>
            <a:endParaRPr lang="en-US" sz="2000" dirty="0"/>
          </a:p>
          <a:p>
            <a:r>
              <a:rPr lang="en-US" dirty="0"/>
              <a:t>The written signature on a manually placed order, or the digital signature or name on an electronically placed order, of an individual authorized to sign rated orders for the person placing the order is required.</a:t>
            </a:r>
          </a:p>
          <a:p>
            <a:pPr marL="0" indent="0">
              <a:buNone/>
            </a:pPr>
            <a:endParaRPr lang="en-US" dirty="0"/>
          </a:p>
          <a:p>
            <a:r>
              <a:rPr lang="en-US" dirty="0"/>
              <a:t>The signature or use of the name certifies that the rated order is authorized under the DPAS regulation and that the requirements of the DPAS regulation are being followed.</a:t>
            </a:r>
          </a:p>
          <a:p>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sp>
        <p:nvSpPr>
          <p:cNvPr id="4" name="Slide Number Placeholder 3"/>
          <p:cNvSpPr>
            <a:spLocks noGrp="1"/>
          </p:cNvSpPr>
          <p:nvPr>
            <p:ph type="sldNum" sz="quarter" idx="12"/>
          </p:nvPr>
        </p:nvSpPr>
        <p:spPr/>
        <p:txBody>
          <a:bodyPr/>
          <a:lstStyle/>
          <a:p>
            <a:fld id="{D6C20473-3182-46FA-856B-F8BCEAF2E52A}" type="slidenum">
              <a:rPr lang="en-US" smtClean="0"/>
              <a:t>41</a:t>
            </a:fld>
            <a:endParaRPr lang="en-US" dirty="0"/>
          </a:p>
        </p:txBody>
      </p:sp>
      <p:sp>
        <p:nvSpPr>
          <p:cNvPr id="5" name="Date Placeholder 4"/>
          <p:cNvSpPr>
            <a:spLocks noGrp="1"/>
          </p:cNvSpPr>
          <p:nvPr>
            <p:ph type="dt" sz="half" idx="10"/>
          </p:nvPr>
        </p:nvSpPr>
        <p:spPr/>
        <p:txBody>
          <a:bodyPr/>
          <a:lstStyle/>
          <a:p>
            <a:fld id="{C092A139-FCEE-4FFF-86F0-8E0706717CB8}" type="datetime1">
              <a:rPr lang="en-US" smtClean="0"/>
              <a:t>11/9/2021</a:t>
            </a:fld>
            <a:endParaRPr lang="en-US" dirty="0"/>
          </a:p>
        </p:txBody>
      </p:sp>
    </p:spTree>
    <p:extLst>
      <p:ext uri="{BB962C8B-B14F-4D97-AF65-F5344CB8AC3E}">
        <p14:creationId xmlns:p14="http://schemas.microsoft.com/office/powerpoint/2010/main" val="13079352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457200" indent="-457200"/>
            <a:r>
              <a:rPr lang="en-US" sz="4000" b="1" dirty="0"/>
              <a:t>Certification Statement</a:t>
            </a:r>
          </a:p>
        </p:txBody>
      </p:sp>
      <p:sp>
        <p:nvSpPr>
          <p:cNvPr id="3" name="Text Placeholder 2"/>
          <p:cNvSpPr>
            <a:spLocks noGrp="1"/>
          </p:cNvSpPr>
          <p:nvPr>
            <p:ph type="body" idx="1"/>
          </p:nvPr>
        </p:nvSpPr>
        <p:spPr/>
        <p:txBody>
          <a:bodyPr>
            <a:noAutofit/>
          </a:bodyPr>
          <a:lstStyle/>
          <a:p>
            <a:pPr marL="0" indent="0">
              <a:buNone/>
            </a:pPr>
            <a:endParaRPr lang="en-US" sz="2000" dirty="0"/>
          </a:p>
          <a:p>
            <a:pPr marL="0" indent="0">
              <a:buNone/>
            </a:pPr>
            <a:r>
              <a:rPr lang="en-US" sz="2800" dirty="0"/>
              <a:t>A certification statement is required on the rated order and should read in substance:</a:t>
            </a:r>
          </a:p>
          <a:p>
            <a:pPr marL="0" indent="0">
              <a:buNone/>
            </a:pPr>
            <a:endParaRPr lang="en-US" sz="2800" dirty="0"/>
          </a:p>
          <a:p>
            <a:pPr marL="0" indent="0">
              <a:buNone/>
            </a:pPr>
            <a:r>
              <a:rPr lang="en-US" sz="2800" i="1" dirty="0"/>
              <a:t>This is a rated order certified for national defense use, and you are required to follow all the provisions of the Defense Priorities and Allocations System regulation (15 CFR Part 700).</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sp>
        <p:nvSpPr>
          <p:cNvPr id="4" name="Slide Number Placeholder 3"/>
          <p:cNvSpPr>
            <a:spLocks noGrp="1"/>
          </p:cNvSpPr>
          <p:nvPr>
            <p:ph type="sldNum" sz="quarter" idx="12"/>
          </p:nvPr>
        </p:nvSpPr>
        <p:spPr/>
        <p:txBody>
          <a:bodyPr/>
          <a:lstStyle/>
          <a:p>
            <a:fld id="{D6C20473-3182-46FA-856B-F8BCEAF2E52A}" type="slidenum">
              <a:rPr lang="en-US" smtClean="0"/>
              <a:t>42</a:t>
            </a:fld>
            <a:endParaRPr lang="en-US" dirty="0"/>
          </a:p>
        </p:txBody>
      </p:sp>
      <p:sp>
        <p:nvSpPr>
          <p:cNvPr id="5" name="Date Placeholder 4"/>
          <p:cNvSpPr>
            <a:spLocks noGrp="1"/>
          </p:cNvSpPr>
          <p:nvPr>
            <p:ph type="dt" sz="half" idx="10"/>
          </p:nvPr>
        </p:nvSpPr>
        <p:spPr/>
        <p:txBody>
          <a:bodyPr/>
          <a:lstStyle/>
          <a:p>
            <a:fld id="{664C4FE8-831A-4ECE-AF40-0ABA40C7A961}" type="datetime1">
              <a:rPr lang="en-US" smtClean="0"/>
              <a:t>11/9/2021</a:t>
            </a:fld>
            <a:endParaRPr lang="en-US" dirty="0"/>
          </a:p>
        </p:txBody>
      </p:sp>
    </p:spTree>
    <p:extLst>
      <p:ext uri="{BB962C8B-B14F-4D97-AF65-F5344CB8AC3E}">
        <p14:creationId xmlns:p14="http://schemas.microsoft.com/office/powerpoint/2010/main" val="30644548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marL="457200" indent="-457200"/>
            <a:r>
              <a:rPr lang="en-US" sz="4000" b="1" dirty="0"/>
              <a:t>Certification Statement</a:t>
            </a:r>
          </a:p>
        </p:txBody>
      </p:sp>
      <p:sp>
        <p:nvSpPr>
          <p:cNvPr id="3" name="Text Placeholder 2"/>
          <p:cNvSpPr>
            <a:spLocks noGrp="1"/>
          </p:cNvSpPr>
          <p:nvPr>
            <p:ph type="body" idx="1"/>
          </p:nvPr>
        </p:nvSpPr>
        <p:spPr/>
        <p:txBody>
          <a:bodyPr>
            <a:noAutofit/>
          </a:bodyPr>
          <a:lstStyle/>
          <a:p>
            <a:pPr marL="0" indent="0">
              <a:buNone/>
            </a:pPr>
            <a:endParaRPr lang="en-US" sz="2000" dirty="0"/>
          </a:p>
          <a:p>
            <a:pPr marL="0" indent="0">
              <a:buNone/>
            </a:pPr>
            <a:r>
              <a:rPr lang="en-US" dirty="0"/>
              <a:t>If a rated order is placed for the purpose of emergency preparedness requirements and expedited action is necessary or appropriate to meet these requirements, the following statement must be included in the order:</a:t>
            </a:r>
          </a:p>
          <a:p>
            <a:pPr marL="0" indent="0">
              <a:buNone/>
            </a:pPr>
            <a:endParaRPr lang="en-US" dirty="0"/>
          </a:p>
          <a:p>
            <a:pPr marL="0" indent="0">
              <a:buNone/>
            </a:pPr>
            <a:r>
              <a:rPr lang="en-US" i="1" dirty="0"/>
              <a:t>This rated order is placed for the purpose of emergency preparedness.  It must be accepted or rejected within [Insert a time limit no less than the minimum applicable time limit specified in </a:t>
            </a:r>
            <a:r>
              <a:rPr lang="en-US" dirty="0"/>
              <a:t>§700.13(d)(2)]</a:t>
            </a:r>
            <a:r>
              <a:rPr lang="en-US" i="1" dirty="0"/>
              <a:t>.</a:t>
            </a:r>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a:p>
            <a:pPr marL="0" indent="0">
              <a:buNone/>
            </a:pPr>
            <a:endParaRPr lang="en-US" sz="2000" dirty="0"/>
          </a:p>
        </p:txBody>
      </p:sp>
      <p:sp>
        <p:nvSpPr>
          <p:cNvPr id="4" name="Slide Number Placeholder 3"/>
          <p:cNvSpPr>
            <a:spLocks noGrp="1"/>
          </p:cNvSpPr>
          <p:nvPr>
            <p:ph type="sldNum" sz="quarter" idx="12"/>
          </p:nvPr>
        </p:nvSpPr>
        <p:spPr/>
        <p:txBody>
          <a:bodyPr/>
          <a:lstStyle/>
          <a:p>
            <a:fld id="{D6C20473-3182-46FA-856B-F8BCEAF2E52A}" type="slidenum">
              <a:rPr lang="en-US" smtClean="0"/>
              <a:t>43</a:t>
            </a:fld>
            <a:endParaRPr lang="en-US" dirty="0"/>
          </a:p>
        </p:txBody>
      </p:sp>
      <p:sp>
        <p:nvSpPr>
          <p:cNvPr id="5" name="Date Placeholder 4"/>
          <p:cNvSpPr>
            <a:spLocks noGrp="1"/>
          </p:cNvSpPr>
          <p:nvPr>
            <p:ph type="dt" sz="half" idx="10"/>
          </p:nvPr>
        </p:nvSpPr>
        <p:spPr/>
        <p:txBody>
          <a:bodyPr/>
          <a:lstStyle/>
          <a:p>
            <a:fld id="{664C4FE8-831A-4ECE-AF40-0ABA40C7A961}" type="datetime1">
              <a:rPr lang="en-US" smtClean="0"/>
              <a:t>11/9/2021</a:t>
            </a:fld>
            <a:endParaRPr lang="en-US" dirty="0"/>
          </a:p>
        </p:txBody>
      </p:sp>
    </p:spTree>
    <p:extLst>
      <p:ext uri="{BB962C8B-B14F-4D97-AF65-F5344CB8AC3E}">
        <p14:creationId xmlns:p14="http://schemas.microsoft.com/office/powerpoint/2010/main" val="3237085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3200"/>
            <a:ext cx="8229600" cy="1066800"/>
          </a:xfrm>
        </p:spPr>
        <p:txBody>
          <a:bodyPr>
            <a:noAutofit/>
          </a:bodyPr>
          <a:lstStyle/>
          <a:p>
            <a:r>
              <a:rPr lang="en-US" sz="5400" dirty="0"/>
              <a:t>Step 3</a:t>
            </a:r>
            <a:endParaRPr lang="en-US" sz="2400" b="0" i="0" u="none" strike="noStrike" baseline="0" dirty="0">
              <a:latin typeface="Arial"/>
            </a:endParaRPr>
          </a:p>
        </p:txBody>
      </p:sp>
      <p:sp>
        <p:nvSpPr>
          <p:cNvPr id="3" name="Slide Number Placeholder 2"/>
          <p:cNvSpPr>
            <a:spLocks noGrp="1"/>
          </p:cNvSpPr>
          <p:nvPr>
            <p:ph type="sldNum" sz="quarter" idx="12"/>
          </p:nvPr>
        </p:nvSpPr>
        <p:spPr/>
        <p:txBody>
          <a:bodyPr/>
          <a:lstStyle/>
          <a:p>
            <a:fld id="{D6C20473-3182-46FA-856B-F8BCEAF2E52A}" type="slidenum">
              <a:rPr lang="en-US" smtClean="0"/>
              <a:t>44</a:t>
            </a:fld>
            <a:endParaRPr lang="en-US" dirty="0"/>
          </a:p>
        </p:txBody>
      </p:sp>
      <p:sp>
        <p:nvSpPr>
          <p:cNvPr id="4" name="Date Placeholder 3"/>
          <p:cNvSpPr>
            <a:spLocks noGrp="1"/>
          </p:cNvSpPr>
          <p:nvPr>
            <p:ph type="dt" sz="half" idx="10"/>
          </p:nvPr>
        </p:nvSpPr>
        <p:spPr/>
        <p:txBody>
          <a:bodyPr/>
          <a:lstStyle/>
          <a:p>
            <a:fld id="{B53FF756-3178-4639-A129-FD66C2F1A9A9}" type="datetime1">
              <a:rPr lang="en-US" smtClean="0"/>
              <a:t>11/9/2021</a:t>
            </a:fld>
            <a:endParaRPr lang="en-US" dirty="0"/>
          </a:p>
        </p:txBody>
      </p:sp>
    </p:spTree>
    <p:extLst>
      <p:ext uri="{BB962C8B-B14F-4D97-AF65-F5344CB8AC3E}">
        <p14:creationId xmlns:p14="http://schemas.microsoft.com/office/powerpoint/2010/main" val="42734152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Step 3: Accept or Reject the Rated Order</a:t>
            </a:r>
          </a:p>
        </p:txBody>
      </p:sp>
      <p:sp>
        <p:nvSpPr>
          <p:cNvPr id="3" name="Text Placeholder 2"/>
          <p:cNvSpPr>
            <a:spLocks noGrp="1"/>
          </p:cNvSpPr>
          <p:nvPr>
            <p:ph type="body" idx="1"/>
          </p:nvPr>
        </p:nvSpPr>
        <p:spPr/>
        <p:txBody>
          <a:bodyPr>
            <a:normAutofit/>
          </a:bodyPr>
          <a:lstStyle/>
          <a:p>
            <a:pPr marL="0" indent="0">
              <a:buNone/>
            </a:pPr>
            <a:endParaRPr lang="en-US" i="1" dirty="0"/>
          </a:p>
          <a:p>
            <a:pPr marL="0" indent="0">
              <a:buNone/>
            </a:pPr>
            <a:r>
              <a:rPr lang="en-US" dirty="0"/>
              <a:t>Once a company has identified that it has received a rated order, the company must either accept or reject the order and provide customer notification according to the instructions provided in the DPAS regulation (15 CFR § 700.13).  </a:t>
            </a:r>
          </a:p>
          <a:p>
            <a:pPr marL="0" indent="0">
              <a:buNone/>
            </a:pPr>
            <a:endParaRPr lang="en-US" dirty="0"/>
          </a:p>
          <a:p>
            <a:pPr marL="0" indent="0">
              <a:buNone/>
            </a:pPr>
            <a:r>
              <a:rPr lang="en-US" dirty="0"/>
              <a:t>The topics below will be covered in the following slides:</a:t>
            </a:r>
          </a:p>
          <a:p>
            <a:pPr marL="0" indent="0">
              <a:buNone/>
            </a:pPr>
            <a:endParaRPr lang="en-US" dirty="0"/>
          </a:p>
          <a:p>
            <a:r>
              <a:rPr lang="en-US" dirty="0"/>
              <a:t>Mandatory Acceptance </a:t>
            </a:r>
          </a:p>
          <a:p>
            <a:r>
              <a:rPr lang="en-US" dirty="0"/>
              <a:t>Mandatory Rejection</a:t>
            </a:r>
          </a:p>
          <a:p>
            <a:r>
              <a:rPr lang="en-US" dirty="0"/>
              <a:t>Optional Rejection</a:t>
            </a:r>
          </a:p>
          <a:p>
            <a:r>
              <a:rPr lang="en-US" dirty="0"/>
              <a:t>Customer Notification Requirements</a:t>
            </a:r>
          </a:p>
        </p:txBody>
      </p:sp>
      <p:sp>
        <p:nvSpPr>
          <p:cNvPr id="4" name="Slide Number Placeholder 3"/>
          <p:cNvSpPr>
            <a:spLocks noGrp="1"/>
          </p:cNvSpPr>
          <p:nvPr>
            <p:ph type="sldNum" sz="quarter" idx="12"/>
          </p:nvPr>
        </p:nvSpPr>
        <p:spPr/>
        <p:txBody>
          <a:bodyPr/>
          <a:lstStyle/>
          <a:p>
            <a:fld id="{D6C20473-3182-46FA-856B-F8BCEAF2E52A}" type="slidenum">
              <a:rPr lang="en-US" smtClean="0"/>
              <a:t>45</a:t>
            </a:fld>
            <a:endParaRPr lang="en-US" dirty="0"/>
          </a:p>
        </p:txBody>
      </p:sp>
      <p:sp>
        <p:nvSpPr>
          <p:cNvPr id="5" name="Date Placeholder 4"/>
          <p:cNvSpPr>
            <a:spLocks noGrp="1"/>
          </p:cNvSpPr>
          <p:nvPr>
            <p:ph type="dt" sz="half" idx="10"/>
          </p:nvPr>
        </p:nvSpPr>
        <p:spPr/>
        <p:txBody>
          <a:bodyPr/>
          <a:lstStyle/>
          <a:p>
            <a:fld id="{BC75A53C-DC65-4B3A-93E3-3EB9658A8677}" type="datetime1">
              <a:rPr lang="en-US" smtClean="0"/>
              <a:t>11/9/2021</a:t>
            </a:fld>
            <a:endParaRPr lang="en-US" dirty="0"/>
          </a:p>
        </p:txBody>
      </p:sp>
    </p:spTree>
    <p:extLst>
      <p:ext uri="{BB962C8B-B14F-4D97-AF65-F5344CB8AC3E}">
        <p14:creationId xmlns:p14="http://schemas.microsoft.com/office/powerpoint/2010/main" val="58871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Mandatory Acceptance</a:t>
            </a:r>
            <a:br>
              <a:rPr lang="en-US" sz="4000" dirty="0"/>
            </a:br>
            <a:r>
              <a:rPr lang="en-US" sz="2800" dirty="0">
                <a:solidFill>
                  <a:schemeClr val="accent1"/>
                </a:solidFill>
              </a:rPr>
              <a:t>15 CFR § 700.13 (a)</a:t>
            </a:r>
          </a:p>
        </p:txBody>
      </p:sp>
      <p:sp>
        <p:nvSpPr>
          <p:cNvPr id="3" name="Text Placeholder 2"/>
          <p:cNvSpPr>
            <a:spLocks noGrp="1"/>
          </p:cNvSpPr>
          <p:nvPr>
            <p:ph type="body" idx="1"/>
          </p:nvPr>
        </p:nvSpPr>
        <p:spPr/>
        <p:txBody>
          <a:bodyPr>
            <a:normAutofit/>
          </a:bodyPr>
          <a:lstStyle/>
          <a:p>
            <a:pPr marL="0" indent="0">
              <a:buNone/>
            </a:pPr>
            <a:endParaRPr lang="en-US" i="1" dirty="0"/>
          </a:p>
          <a:p>
            <a:r>
              <a:rPr lang="en-US" dirty="0"/>
              <a:t>Any company in the United States must accept and fill a rated order for items that the company normally supplies.</a:t>
            </a:r>
          </a:p>
          <a:p>
            <a:pPr marL="0" indent="0">
              <a:buNone/>
            </a:pPr>
            <a:endParaRPr lang="en-US" dirty="0"/>
          </a:p>
          <a:p>
            <a:r>
              <a:rPr lang="en-US" dirty="0"/>
              <a:t>A company may not discriminate against rated orders in any manner, such as by charging higher prices or by imposing different terms and conditions than for comparable unrated orders.</a:t>
            </a:r>
          </a:p>
          <a:p>
            <a:pPr marL="0" indent="0">
              <a:buNone/>
            </a:pPr>
            <a:endParaRPr lang="en-US" dirty="0"/>
          </a:p>
          <a:p>
            <a:r>
              <a:rPr lang="en-US" dirty="0"/>
              <a:t>If a company accepts a rated order, the company must meet the requirements of that rated order, such as delivery date.</a:t>
            </a:r>
          </a:p>
          <a:p>
            <a:pPr marL="0" indent="0">
              <a:buNone/>
            </a:pPr>
            <a:endParaRPr lang="en-US" dirty="0"/>
          </a:p>
        </p:txBody>
      </p:sp>
      <p:sp>
        <p:nvSpPr>
          <p:cNvPr id="4" name="Slide Number Placeholder 3"/>
          <p:cNvSpPr>
            <a:spLocks noGrp="1"/>
          </p:cNvSpPr>
          <p:nvPr>
            <p:ph type="sldNum" sz="quarter" idx="12"/>
          </p:nvPr>
        </p:nvSpPr>
        <p:spPr/>
        <p:txBody>
          <a:bodyPr/>
          <a:lstStyle/>
          <a:p>
            <a:fld id="{D6C20473-3182-46FA-856B-F8BCEAF2E52A}" type="slidenum">
              <a:rPr lang="en-US" smtClean="0"/>
              <a:t>46</a:t>
            </a:fld>
            <a:endParaRPr lang="en-US" dirty="0"/>
          </a:p>
        </p:txBody>
      </p:sp>
      <p:sp>
        <p:nvSpPr>
          <p:cNvPr id="5" name="Date Placeholder 4"/>
          <p:cNvSpPr>
            <a:spLocks noGrp="1"/>
          </p:cNvSpPr>
          <p:nvPr>
            <p:ph type="dt" sz="half" idx="10"/>
          </p:nvPr>
        </p:nvSpPr>
        <p:spPr/>
        <p:txBody>
          <a:bodyPr/>
          <a:lstStyle/>
          <a:p>
            <a:fld id="{22206C5D-6630-45A2-8554-53FCA72904B0}" type="datetime1">
              <a:rPr lang="en-US" smtClean="0"/>
              <a:t>11/9/2021</a:t>
            </a:fld>
            <a:endParaRPr lang="en-US" dirty="0"/>
          </a:p>
        </p:txBody>
      </p:sp>
    </p:spTree>
    <p:extLst>
      <p:ext uri="{BB962C8B-B14F-4D97-AF65-F5344CB8AC3E}">
        <p14:creationId xmlns:p14="http://schemas.microsoft.com/office/powerpoint/2010/main" val="16075219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Mandatory Rejection</a:t>
            </a:r>
            <a:br>
              <a:rPr lang="en-US" sz="4000" dirty="0"/>
            </a:br>
            <a:r>
              <a:rPr lang="en-US" sz="2800" dirty="0">
                <a:solidFill>
                  <a:schemeClr val="accent1"/>
                </a:solidFill>
              </a:rPr>
              <a:t>15 CFR § 700.13 (b)</a:t>
            </a:r>
            <a:endParaRPr lang="en-US" sz="2800" dirty="0"/>
          </a:p>
        </p:txBody>
      </p:sp>
      <p:sp>
        <p:nvSpPr>
          <p:cNvPr id="3" name="Text Placeholder 2"/>
          <p:cNvSpPr>
            <a:spLocks noGrp="1"/>
          </p:cNvSpPr>
          <p:nvPr>
            <p:ph type="body" idx="1"/>
          </p:nvPr>
        </p:nvSpPr>
        <p:spPr/>
        <p:txBody>
          <a:bodyPr>
            <a:normAutofit/>
          </a:bodyPr>
          <a:lstStyle/>
          <a:p>
            <a:endParaRPr lang="en-US" i="1" dirty="0"/>
          </a:p>
          <a:p>
            <a:r>
              <a:rPr lang="en-US" dirty="0"/>
              <a:t>A company may not accept a rated order for delivery on a specific date if is unable to meet that date.</a:t>
            </a:r>
          </a:p>
          <a:p>
            <a:pPr lvl="1"/>
            <a:r>
              <a:rPr lang="en-US" sz="2000" dirty="0"/>
              <a:t>However, the company must inform the customer of the earliest date on which delivery can be made and offer to accept the order on the basis of that date.</a:t>
            </a:r>
          </a:p>
          <a:p>
            <a:pPr marL="0" indent="0">
              <a:buNone/>
            </a:pPr>
            <a:endParaRPr lang="en-US" dirty="0"/>
          </a:p>
          <a:p>
            <a:r>
              <a:rPr lang="en-US" dirty="0"/>
              <a:t>The existence of previously accepted unrated or lower rated orders is not sufficient reason for rejecting a rated order.</a:t>
            </a:r>
          </a:p>
        </p:txBody>
      </p:sp>
      <p:sp>
        <p:nvSpPr>
          <p:cNvPr id="4" name="Slide Number Placeholder 3"/>
          <p:cNvSpPr>
            <a:spLocks noGrp="1"/>
          </p:cNvSpPr>
          <p:nvPr>
            <p:ph type="sldNum" sz="quarter" idx="12"/>
          </p:nvPr>
        </p:nvSpPr>
        <p:spPr/>
        <p:txBody>
          <a:bodyPr/>
          <a:lstStyle/>
          <a:p>
            <a:fld id="{D6C20473-3182-46FA-856B-F8BCEAF2E52A}" type="slidenum">
              <a:rPr lang="en-US" smtClean="0"/>
              <a:t>47</a:t>
            </a:fld>
            <a:endParaRPr lang="en-US" dirty="0"/>
          </a:p>
        </p:txBody>
      </p:sp>
      <p:sp>
        <p:nvSpPr>
          <p:cNvPr id="5" name="Date Placeholder 4"/>
          <p:cNvSpPr>
            <a:spLocks noGrp="1"/>
          </p:cNvSpPr>
          <p:nvPr>
            <p:ph type="dt" sz="half" idx="10"/>
          </p:nvPr>
        </p:nvSpPr>
        <p:spPr/>
        <p:txBody>
          <a:bodyPr/>
          <a:lstStyle/>
          <a:p>
            <a:fld id="{690DF3A6-3301-42BB-A453-92BAC2A62649}" type="datetime1">
              <a:rPr lang="en-US" smtClean="0"/>
              <a:t>11/9/2021</a:t>
            </a:fld>
            <a:endParaRPr lang="en-US" dirty="0"/>
          </a:p>
        </p:txBody>
      </p:sp>
    </p:spTree>
    <p:extLst>
      <p:ext uri="{BB962C8B-B14F-4D97-AF65-F5344CB8AC3E}">
        <p14:creationId xmlns:p14="http://schemas.microsoft.com/office/powerpoint/2010/main" val="11080405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Optional Rejection</a:t>
            </a:r>
            <a:br>
              <a:rPr lang="en-US" sz="4000" dirty="0"/>
            </a:br>
            <a:r>
              <a:rPr lang="en-US" sz="2800" dirty="0">
                <a:solidFill>
                  <a:schemeClr val="accent1"/>
                </a:solidFill>
              </a:rPr>
              <a:t>15 CFR § 700.13 (c)</a:t>
            </a:r>
            <a:endParaRPr lang="en-US" sz="4000" dirty="0"/>
          </a:p>
        </p:txBody>
      </p:sp>
      <p:sp>
        <p:nvSpPr>
          <p:cNvPr id="3" name="Text Placeholder 2"/>
          <p:cNvSpPr>
            <a:spLocks noGrp="1"/>
          </p:cNvSpPr>
          <p:nvPr>
            <p:ph type="body" idx="1"/>
          </p:nvPr>
        </p:nvSpPr>
        <p:spPr/>
        <p:txBody>
          <a:bodyPr>
            <a:normAutofit/>
          </a:bodyPr>
          <a:lstStyle/>
          <a:p>
            <a:pPr marL="0" indent="0">
              <a:buNone/>
            </a:pPr>
            <a:endParaRPr lang="en-US" sz="2000" b="1" dirty="0"/>
          </a:p>
          <a:p>
            <a:pPr marL="0" indent="0">
              <a:buNone/>
            </a:pPr>
            <a:r>
              <a:rPr lang="en-US" sz="2200" dirty="0"/>
              <a:t>A company may reject a rated order in any of the following cases as long as it does not discriminate among customers:</a:t>
            </a:r>
          </a:p>
          <a:p>
            <a:pPr marL="796925" indent="-457200">
              <a:buFont typeface="+mj-lt"/>
              <a:buAutoNum type="arabicPeriod"/>
            </a:pPr>
            <a:r>
              <a:rPr lang="en-US" sz="2000" dirty="0"/>
              <a:t>If the customer placing the order is unwilling or unable to meet regularly established terms of sale or payment.</a:t>
            </a:r>
          </a:p>
          <a:p>
            <a:pPr marL="796925" indent="-457200">
              <a:buFont typeface="+mj-lt"/>
              <a:buAutoNum type="arabicPeriod"/>
            </a:pPr>
            <a:r>
              <a:rPr lang="en-US" sz="2000" dirty="0"/>
              <a:t>If the order is for an item not supplied or a service not performed.</a:t>
            </a:r>
          </a:p>
          <a:p>
            <a:pPr marL="796925" indent="-457200">
              <a:buFont typeface="+mj-lt"/>
              <a:buAutoNum type="arabicPeriod"/>
            </a:pPr>
            <a:r>
              <a:rPr lang="en-US" sz="2000" dirty="0"/>
              <a:t>If the order is for an item produced, acquired, or provided only for the company’s own use for which no orders have been filled for two years prior to the date of the receipt of the rated order.  If, however, the company has sold some of these items, it must accept rated orders up to the quantity or portion of production, whichever is greater, sold within the past two years.</a:t>
            </a:r>
          </a:p>
          <a:p>
            <a:pPr marL="796925" indent="-457200">
              <a:buFont typeface="+mj-lt"/>
              <a:buAutoNum type="arabicPeriod"/>
            </a:pPr>
            <a:r>
              <a:rPr lang="en-US" sz="2000" dirty="0"/>
              <a:t>If the customer placing the order, other than the U.S. Government, makes the item or performs the service being ordered.</a:t>
            </a:r>
          </a:p>
        </p:txBody>
      </p:sp>
      <p:sp>
        <p:nvSpPr>
          <p:cNvPr id="4" name="Slide Number Placeholder 3"/>
          <p:cNvSpPr>
            <a:spLocks noGrp="1"/>
          </p:cNvSpPr>
          <p:nvPr>
            <p:ph type="sldNum" sz="quarter" idx="12"/>
          </p:nvPr>
        </p:nvSpPr>
        <p:spPr/>
        <p:txBody>
          <a:bodyPr/>
          <a:lstStyle/>
          <a:p>
            <a:fld id="{D6C20473-3182-46FA-856B-F8BCEAF2E52A}" type="slidenum">
              <a:rPr lang="en-US" smtClean="0"/>
              <a:t>48</a:t>
            </a:fld>
            <a:endParaRPr lang="en-US" dirty="0"/>
          </a:p>
        </p:txBody>
      </p:sp>
      <p:sp>
        <p:nvSpPr>
          <p:cNvPr id="5" name="Date Placeholder 4"/>
          <p:cNvSpPr>
            <a:spLocks noGrp="1"/>
          </p:cNvSpPr>
          <p:nvPr>
            <p:ph type="dt" sz="half" idx="10"/>
          </p:nvPr>
        </p:nvSpPr>
        <p:spPr/>
        <p:txBody>
          <a:bodyPr/>
          <a:lstStyle/>
          <a:p>
            <a:fld id="{021422BB-7007-4151-A14E-322F70E19E50}" type="datetime1">
              <a:rPr lang="en-US" smtClean="0"/>
              <a:t>11/9/2021</a:t>
            </a:fld>
            <a:endParaRPr lang="en-US" dirty="0"/>
          </a:p>
        </p:txBody>
      </p:sp>
    </p:spTree>
    <p:extLst>
      <p:ext uri="{BB962C8B-B14F-4D97-AF65-F5344CB8AC3E}">
        <p14:creationId xmlns:p14="http://schemas.microsoft.com/office/powerpoint/2010/main" val="36541831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2800" dirty="0"/>
              <a:t>Customer Notification Requirements</a:t>
            </a:r>
            <a:br>
              <a:rPr lang="en-US" sz="4000" dirty="0"/>
            </a:br>
            <a:r>
              <a:rPr lang="en-US" sz="2400" dirty="0">
                <a:solidFill>
                  <a:schemeClr val="accent1"/>
                </a:solidFill>
              </a:rPr>
              <a:t>15 CFR § 700.13 (d)(1)</a:t>
            </a:r>
            <a:endParaRPr lang="en-US" sz="2400" dirty="0"/>
          </a:p>
        </p:txBody>
      </p:sp>
      <p:sp>
        <p:nvSpPr>
          <p:cNvPr id="3" name="Text Placeholder 2"/>
          <p:cNvSpPr>
            <a:spLocks noGrp="1"/>
          </p:cNvSpPr>
          <p:nvPr>
            <p:ph type="body" idx="1"/>
          </p:nvPr>
        </p:nvSpPr>
        <p:spPr/>
        <p:txBody>
          <a:bodyPr>
            <a:noAutofit/>
          </a:bodyPr>
          <a:lstStyle/>
          <a:p>
            <a:pPr marL="0" indent="0">
              <a:buNone/>
            </a:pPr>
            <a:endParaRPr lang="en-US" sz="1450" b="1" dirty="0"/>
          </a:p>
          <a:p>
            <a:r>
              <a:rPr lang="en-US" sz="1800" dirty="0"/>
              <a:t>A company must accept or reject a rated order in writing (hard copy), or in electronic format, to the customer placing the order within 15 working days after receipt of a DO rated order and 10 working days after receipt of a DX rated order.</a:t>
            </a:r>
          </a:p>
          <a:p>
            <a:pPr marL="0" indent="0">
              <a:buNone/>
            </a:pPr>
            <a:r>
              <a:rPr lang="en-US" sz="1800" dirty="0"/>
              <a:t> </a:t>
            </a:r>
          </a:p>
          <a:p>
            <a:r>
              <a:rPr lang="en-US" sz="1800" dirty="0"/>
              <a:t>If the order is rejected, a company must provide the reasons in writing for the rejection.</a:t>
            </a:r>
          </a:p>
          <a:p>
            <a:pPr marL="0" indent="0">
              <a:buNone/>
            </a:pPr>
            <a:endParaRPr lang="en-US" sz="1800" dirty="0"/>
          </a:p>
          <a:p>
            <a:r>
              <a:rPr lang="en-US" sz="1800" dirty="0"/>
              <a:t>If a company has accepted a rated order and subsequently finds that the shipment or performance will be delayed, the company must notify the customer immediately, give the reasons for the delay, and advise of new shipment or performance date.  If notification is given verbally, written (hard copy) or electronic confirmation must be provided within one working day of the verbal notice.</a:t>
            </a:r>
          </a:p>
        </p:txBody>
      </p:sp>
      <p:sp>
        <p:nvSpPr>
          <p:cNvPr id="4" name="Slide Number Placeholder 3"/>
          <p:cNvSpPr>
            <a:spLocks noGrp="1"/>
          </p:cNvSpPr>
          <p:nvPr>
            <p:ph type="sldNum" sz="quarter" idx="12"/>
          </p:nvPr>
        </p:nvSpPr>
        <p:spPr/>
        <p:txBody>
          <a:bodyPr/>
          <a:lstStyle/>
          <a:p>
            <a:fld id="{D6C20473-3182-46FA-856B-F8BCEAF2E52A}" type="slidenum">
              <a:rPr lang="en-US" smtClean="0"/>
              <a:t>49</a:t>
            </a:fld>
            <a:endParaRPr lang="en-US" dirty="0"/>
          </a:p>
        </p:txBody>
      </p:sp>
      <p:sp>
        <p:nvSpPr>
          <p:cNvPr id="5" name="Date Placeholder 4"/>
          <p:cNvSpPr>
            <a:spLocks noGrp="1"/>
          </p:cNvSpPr>
          <p:nvPr>
            <p:ph type="dt" sz="half" idx="10"/>
          </p:nvPr>
        </p:nvSpPr>
        <p:spPr/>
        <p:txBody>
          <a:bodyPr/>
          <a:lstStyle/>
          <a:p>
            <a:fld id="{0F30CF69-32FF-46C1-AE4F-FD15C25AA85A}" type="datetime1">
              <a:rPr lang="en-US" smtClean="0"/>
              <a:t>11/9/2021</a:t>
            </a:fld>
            <a:endParaRPr lang="en-US" dirty="0"/>
          </a:p>
        </p:txBody>
      </p:sp>
    </p:spTree>
    <p:extLst>
      <p:ext uri="{BB962C8B-B14F-4D97-AF65-F5344CB8AC3E}">
        <p14:creationId xmlns:p14="http://schemas.microsoft.com/office/powerpoint/2010/main" val="21493250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1"/>
            <a:ext cx="8229600" cy="1378310"/>
          </a:xfrm>
        </p:spPr>
        <p:txBody>
          <a:bodyPr>
            <a:noAutofit/>
          </a:bodyPr>
          <a:lstStyle/>
          <a:p>
            <a:r>
              <a:rPr lang="en-US" sz="6000" b="1" dirty="0"/>
              <a:t>What is the DPAS?</a:t>
            </a:r>
            <a:endParaRPr lang="en-US" sz="3600" b="0" i="0" u="none" strike="noStrike" baseline="0" dirty="0">
              <a:solidFill>
                <a:schemeClr val="tx1"/>
              </a:solidFill>
              <a:latin typeface="Arial"/>
            </a:endParaRPr>
          </a:p>
        </p:txBody>
      </p:sp>
      <p:sp>
        <p:nvSpPr>
          <p:cNvPr id="3" name="Slide Number Placeholder 2"/>
          <p:cNvSpPr>
            <a:spLocks noGrp="1"/>
          </p:cNvSpPr>
          <p:nvPr>
            <p:ph type="sldNum" sz="quarter" idx="12"/>
          </p:nvPr>
        </p:nvSpPr>
        <p:spPr/>
        <p:txBody>
          <a:bodyPr/>
          <a:lstStyle/>
          <a:p>
            <a:fld id="{D6C20473-3182-46FA-856B-F8BCEAF2E52A}" type="slidenum">
              <a:rPr lang="en-US" smtClean="0"/>
              <a:t>5</a:t>
            </a:fld>
            <a:endParaRPr lang="en-US" dirty="0"/>
          </a:p>
        </p:txBody>
      </p:sp>
      <p:sp>
        <p:nvSpPr>
          <p:cNvPr id="4" name="Date Placeholder 3"/>
          <p:cNvSpPr>
            <a:spLocks noGrp="1"/>
          </p:cNvSpPr>
          <p:nvPr>
            <p:ph type="dt" sz="half" idx="10"/>
          </p:nvPr>
        </p:nvSpPr>
        <p:spPr/>
        <p:txBody>
          <a:bodyPr/>
          <a:lstStyle/>
          <a:p>
            <a:fld id="{94899BD0-9829-4527-A160-48A51DFF9CE8}" type="datetime1">
              <a:rPr lang="en-US" smtClean="0"/>
              <a:t>11/9/2021</a:t>
            </a:fld>
            <a:endParaRPr lang="en-US" dirty="0"/>
          </a:p>
        </p:txBody>
      </p:sp>
    </p:spTree>
    <p:extLst>
      <p:ext uri="{BB962C8B-B14F-4D97-AF65-F5344CB8AC3E}">
        <p14:creationId xmlns:p14="http://schemas.microsoft.com/office/powerpoint/2010/main" val="21687692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sz="1800" dirty="0"/>
          </a:p>
          <a:p>
            <a:r>
              <a:rPr lang="en-US" sz="1800" dirty="0"/>
              <a:t>If a rated order is placed for the purpose of emergency preparedness requirements and expedited action is necessary or appropriate to meet these requirements, and the order includes the statement set forth in 700.12(b), a company must accept or reject the rated order (in writing or electronically). </a:t>
            </a:r>
          </a:p>
          <a:p>
            <a:endParaRPr lang="en-US" sz="1800" dirty="0"/>
          </a:p>
          <a:p>
            <a:pPr lvl="1"/>
            <a:r>
              <a:rPr lang="en-US" sz="1800" dirty="0"/>
              <a:t>If the order is issued by an authorized person in response to a hazard that has occurred, the minimum time for acceptance or rejection is six hours after receipt.</a:t>
            </a:r>
          </a:p>
          <a:p>
            <a:pPr marL="457200" lvl="1" indent="0">
              <a:buNone/>
            </a:pPr>
            <a:r>
              <a:rPr lang="en-US" sz="1800" dirty="0"/>
              <a:t> </a:t>
            </a:r>
          </a:p>
          <a:p>
            <a:pPr lvl="1"/>
            <a:r>
              <a:rPr lang="en-US" sz="1800" dirty="0"/>
              <a:t>If the order is issued by an authorized person to prepare for an imminent hazard, the minimum time for acceptance or rejection is 12 hours after receipt.</a:t>
            </a:r>
          </a:p>
          <a:p>
            <a:endParaRPr lang="en-US" dirty="0"/>
          </a:p>
        </p:txBody>
      </p:sp>
      <p:sp>
        <p:nvSpPr>
          <p:cNvPr id="5" name="Slide Number Placeholder 4"/>
          <p:cNvSpPr>
            <a:spLocks noGrp="1"/>
          </p:cNvSpPr>
          <p:nvPr>
            <p:ph type="sldNum" sz="quarter" idx="12"/>
          </p:nvPr>
        </p:nvSpPr>
        <p:spPr/>
        <p:txBody>
          <a:bodyPr/>
          <a:lstStyle/>
          <a:p>
            <a:fld id="{D6C20473-3182-46FA-856B-F8BCEAF2E52A}" type="slidenum">
              <a:rPr lang="en-US" smtClean="0"/>
              <a:t>50</a:t>
            </a:fld>
            <a:endParaRPr lang="en-US" dirty="0"/>
          </a:p>
        </p:txBody>
      </p:sp>
      <p:sp>
        <p:nvSpPr>
          <p:cNvPr id="7" name="Title 1"/>
          <p:cNvSpPr txBox="1">
            <a:spLocks/>
          </p:cNvSpPr>
          <p:nvPr/>
        </p:nvSpPr>
        <p:spPr>
          <a:xfrm>
            <a:off x="0" y="274638"/>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800" b="1" kern="1200" baseline="0">
                <a:solidFill>
                  <a:schemeClr val="tx2"/>
                </a:solidFill>
                <a:effectLst/>
                <a:latin typeface="+mj-lt"/>
                <a:ea typeface="+mj-ea"/>
                <a:cs typeface="+mj-cs"/>
              </a:defRPr>
            </a:lvl1pPr>
          </a:lstStyle>
          <a:p>
            <a:r>
              <a:rPr lang="en-US" sz="2800" dirty="0"/>
              <a:t>Customer Notification Requirements</a:t>
            </a:r>
            <a:br>
              <a:rPr lang="en-US" sz="4000" dirty="0"/>
            </a:br>
            <a:r>
              <a:rPr lang="en-US" sz="2400" dirty="0">
                <a:solidFill>
                  <a:schemeClr val="accent1"/>
                </a:solidFill>
              </a:rPr>
              <a:t>15 CFR § 700.13 (d)(2)</a:t>
            </a:r>
            <a:endParaRPr lang="en-US" sz="2400" dirty="0"/>
          </a:p>
        </p:txBody>
      </p:sp>
      <p:sp>
        <p:nvSpPr>
          <p:cNvPr id="2" name="Date Placeholder 1"/>
          <p:cNvSpPr>
            <a:spLocks noGrp="1"/>
          </p:cNvSpPr>
          <p:nvPr>
            <p:ph type="dt" sz="half" idx="10"/>
          </p:nvPr>
        </p:nvSpPr>
        <p:spPr/>
        <p:txBody>
          <a:bodyPr/>
          <a:lstStyle/>
          <a:p>
            <a:fld id="{50228FEC-B9A5-4B5B-BB08-8D6ABE7F865F}" type="datetime1">
              <a:rPr lang="en-US" smtClean="0"/>
              <a:t>11/9/2021</a:t>
            </a:fld>
            <a:endParaRPr lang="en-US" dirty="0"/>
          </a:p>
        </p:txBody>
      </p:sp>
    </p:spTree>
    <p:extLst>
      <p:ext uri="{BB962C8B-B14F-4D97-AF65-F5344CB8AC3E}">
        <p14:creationId xmlns:p14="http://schemas.microsoft.com/office/powerpoint/2010/main" val="8683840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3200"/>
            <a:ext cx="8229600" cy="1066800"/>
          </a:xfrm>
        </p:spPr>
        <p:txBody>
          <a:bodyPr>
            <a:noAutofit/>
          </a:bodyPr>
          <a:lstStyle/>
          <a:p>
            <a:r>
              <a:rPr lang="en-US" sz="5400" dirty="0"/>
              <a:t>Step 4</a:t>
            </a:r>
            <a:endParaRPr lang="en-US" sz="2400" b="0" i="0" u="none" strike="noStrike" baseline="0" dirty="0">
              <a:latin typeface="Arial"/>
            </a:endParaRPr>
          </a:p>
        </p:txBody>
      </p:sp>
      <p:sp>
        <p:nvSpPr>
          <p:cNvPr id="3" name="Slide Number Placeholder 2"/>
          <p:cNvSpPr>
            <a:spLocks noGrp="1"/>
          </p:cNvSpPr>
          <p:nvPr>
            <p:ph type="sldNum" sz="quarter" idx="12"/>
          </p:nvPr>
        </p:nvSpPr>
        <p:spPr/>
        <p:txBody>
          <a:bodyPr/>
          <a:lstStyle/>
          <a:p>
            <a:fld id="{D6C20473-3182-46FA-856B-F8BCEAF2E52A}" type="slidenum">
              <a:rPr lang="en-US" smtClean="0"/>
              <a:t>51</a:t>
            </a:fld>
            <a:endParaRPr lang="en-US" dirty="0"/>
          </a:p>
        </p:txBody>
      </p:sp>
      <p:sp>
        <p:nvSpPr>
          <p:cNvPr id="4" name="Date Placeholder 3"/>
          <p:cNvSpPr>
            <a:spLocks noGrp="1"/>
          </p:cNvSpPr>
          <p:nvPr>
            <p:ph type="dt" sz="half" idx="10"/>
          </p:nvPr>
        </p:nvSpPr>
        <p:spPr/>
        <p:txBody>
          <a:bodyPr/>
          <a:lstStyle/>
          <a:p>
            <a:fld id="{56AD88AC-E104-4DAB-9AA7-B27F90EADE6A}" type="datetime1">
              <a:rPr lang="en-US" smtClean="0"/>
              <a:t>11/9/2021</a:t>
            </a:fld>
            <a:endParaRPr lang="en-US" dirty="0"/>
          </a:p>
        </p:txBody>
      </p:sp>
    </p:spTree>
    <p:extLst>
      <p:ext uri="{BB962C8B-B14F-4D97-AF65-F5344CB8AC3E}">
        <p14:creationId xmlns:p14="http://schemas.microsoft.com/office/powerpoint/2010/main" val="31470406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Step 4:</a:t>
            </a:r>
            <a:br>
              <a:rPr lang="en-US" sz="4000" b="1" dirty="0"/>
            </a:br>
            <a:r>
              <a:rPr lang="en-US" sz="4000" b="1" dirty="0"/>
              <a:t>Preferential Scheduling</a:t>
            </a:r>
            <a:endParaRPr lang="en-US" sz="4000" dirty="0"/>
          </a:p>
        </p:txBody>
      </p:sp>
      <p:sp>
        <p:nvSpPr>
          <p:cNvPr id="3" name="Text Placeholder 2"/>
          <p:cNvSpPr>
            <a:spLocks noGrp="1"/>
          </p:cNvSpPr>
          <p:nvPr>
            <p:ph type="body" idx="1"/>
          </p:nvPr>
        </p:nvSpPr>
        <p:spPr/>
        <p:txBody>
          <a:bodyPr>
            <a:normAutofit fontScale="92500" lnSpcReduction="20000"/>
          </a:bodyPr>
          <a:lstStyle/>
          <a:p>
            <a:endParaRPr lang="en-US" dirty="0"/>
          </a:p>
          <a:p>
            <a:r>
              <a:rPr lang="en-US" dirty="0"/>
              <a:t>Once a company has accepted a rated order, it must then schedule operations, including the acquisition of all needed production items, in order to satisfy the delivery requirements of each rated order.</a:t>
            </a:r>
          </a:p>
          <a:p>
            <a:pPr marL="0" indent="0">
              <a:buNone/>
            </a:pPr>
            <a:endParaRPr lang="en-US" dirty="0"/>
          </a:p>
          <a:p>
            <a:r>
              <a:rPr lang="en-US" dirty="0"/>
              <a:t>Companies are required to reschedule unrated orders if they conflict with performance against a rated order and must reschedule DO rated orders if they conflict with performance against a DX rated order.</a:t>
            </a:r>
          </a:p>
          <a:p>
            <a:endParaRPr lang="en-US" dirty="0"/>
          </a:p>
          <a:p>
            <a:r>
              <a:rPr lang="en-US" dirty="0"/>
              <a:t>The DPAS regulation (15 CFR § 700.14) describes the requirements for preferential scheduling in further detail.</a:t>
            </a:r>
          </a:p>
          <a:p>
            <a:endParaRPr lang="en-US" dirty="0"/>
          </a:p>
          <a:p>
            <a:r>
              <a:rPr lang="en-US" dirty="0"/>
              <a:t>The following slide provides examples of preferential scheduling.</a:t>
            </a:r>
          </a:p>
        </p:txBody>
      </p:sp>
      <p:sp>
        <p:nvSpPr>
          <p:cNvPr id="4" name="Slide Number Placeholder 3"/>
          <p:cNvSpPr>
            <a:spLocks noGrp="1"/>
          </p:cNvSpPr>
          <p:nvPr>
            <p:ph type="sldNum" sz="quarter" idx="12"/>
          </p:nvPr>
        </p:nvSpPr>
        <p:spPr/>
        <p:txBody>
          <a:bodyPr/>
          <a:lstStyle/>
          <a:p>
            <a:fld id="{D6C20473-3182-46FA-856B-F8BCEAF2E52A}" type="slidenum">
              <a:rPr lang="en-US" smtClean="0"/>
              <a:t>52</a:t>
            </a:fld>
            <a:endParaRPr lang="en-US" dirty="0"/>
          </a:p>
        </p:txBody>
      </p:sp>
      <p:sp>
        <p:nvSpPr>
          <p:cNvPr id="5" name="Date Placeholder 4"/>
          <p:cNvSpPr>
            <a:spLocks noGrp="1"/>
          </p:cNvSpPr>
          <p:nvPr>
            <p:ph type="dt" sz="half" idx="10"/>
          </p:nvPr>
        </p:nvSpPr>
        <p:spPr/>
        <p:txBody>
          <a:bodyPr/>
          <a:lstStyle/>
          <a:p>
            <a:fld id="{C1F3117D-2FDC-41AB-9387-C9881DF8954F}" type="datetime1">
              <a:rPr lang="en-US" smtClean="0"/>
              <a:t>11/9/2021</a:t>
            </a:fld>
            <a:endParaRPr lang="en-US" dirty="0"/>
          </a:p>
        </p:txBody>
      </p:sp>
    </p:spTree>
    <p:extLst>
      <p:ext uri="{BB962C8B-B14F-4D97-AF65-F5344CB8AC3E}">
        <p14:creationId xmlns:p14="http://schemas.microsoft.com/office/powerpoint/2010/main" val="18378257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Preferential Scheduling</a:t>
            </a:r>
            <a:br>
              <a:rPr lang="en-US" sz="4000" dirty="0"/>
            </a:br>
            <a:r>
              <a:rPr lang="en-US" sz="4000" dirty="0"/>
              <a:t>Examples</a:t>
            </a:r>
          </a:p>
        </p:txBody>
      </p:sp>
      <p:sp>
        <p:nvSpPr>
          <p:cNvPr id="3" name="Text Placeholder 2"/>
          <p:cNvSpPr>
            <a:spLocks noGrp="1"/>
          </p:cNvSpPr>
          <p:nvPr>
            <p:ph type="body" idx="1"/>
          </p:nvPr>
        </p:nvSpPr>
        <p:spPr/>
        <p:txBody>
          <a:bodyPr>
            <a:normAutofit fontScale="92500"/>
          </a:bodyPr>
          <a:lstStyle/>
          <a:p>
            <a:endParaRPr lang="en-US" u="sng" dirty="0"/>
          </a:p>
          <a:p>
            <a:pPr marL="0" indent="0">
              <a:buNone/>
            </a:pPr>
            <a:r>
              <a:rPr lang="en-US" dirty="0"/>
              <a:t>Below are examples of how preferential scheduling would be applied:</a:t>
            </a:r>
          </a:p>
          <a:p>
            <a:pPr marL="0" indent="0">
              <a:buNone/>
            </a:pPr>
            <a:endParaRPr lang="en-US" dirty="0"/>
          </a:p>
          <a:p>
            <a:r>
              <a:rPr lang="en-US" u="sng" dirty="0"/>
              <a:t>Example 1</a:t>
            </a:r>
            <a:r>
              <a:rPr lang="en-US" dirty="0"/>
              <a:t>: If a company receives a DO rated order with a delivery date of June 3 and if meeting that date would mean delaying production or delivery of an item for an unrated order, the unrated order must be delayed.</a:t>
            </a:r>
          </a:p>
          <a:p>
            <a:pPr marL="0" indent="0">
              <a:buNone/>
            </a:pPr>
            <a:endParaRPr lang="en-US" dirty="0"/>
          </a:p>
          <a:p>
            <a:r>
              <a:rPr lang="en-US" u="sng" dirty="0"/>
              <a:t>Example 2</a:t>
            </a:r>
            <a:r>
              <a:rPr lang="en-US" dirty="0"/>
              <a:t>: If a DX rated order is received calling for delivery on July 15 and a company has a DO rated order requiring delivery on June 2 and operations can be scheduled to meet both deliveries, there is no need to alter production schedules to give any additional preference to the DX rated order.</a:t>
            </a:r>
          </a:p>
        </p:txBody>
      </p:sp>
      <p:sp>
        <p:nvSpPr>
          <p:cNvPr id="4" name="Slide Number Placeholder 3"/>
          <p:cNvSpPr>
            <a:spLocks noGrp="1"/>
          </p:cNvSpPr>
          <p:nvPr>
            <p:ph type="sldNum" sz="quarter" idx="12"/>
          </p:nvPr>
        </p:nvSpPr>
        <p:spPr/>
        <p:txBody>
          <a:bodyPr/>
          <a:lstStyle/>
          <a:p>
            <a:fld id="{D6C20473-3182-46FA-856B-F8BCEAF2E52A}" type="slidenum">
              <a:rPr lang="en-US" smtClean="0"/>
              <a:t>53</a:t>
            </a:fld>
            <a:endParaRPr lang="en-US" dirty="0"/>
          </a:p>
        </p:txBody>
      </p:sp>
      <p:sp>
        <p:nvSpPr>
          <p:cNvPr id="5" name="Date Placeholder 4"/>
          <p:cNvSpPr>
            <a:spLocks noGrp="1"/>
          </p:cNvSpPr>
          <p:nvPr>
            <p:ph type="dt" sz="half" idx="10"/>
          </p:nvPr>
        </p:nvSpPr>
        <p:spPr/>
        <p:txBody>
          <a:bodyPr/>
          <a:lstStyle/>
          <a:p>
            <a:fld id="{BA0B155B-36B4-4476-9D38-572702FB99AC}" type="datetime1">
              <a:rPr lang="en-US" smtClean="0"/>
              <a:t>11/9/2021</a:t>
            </a:fld>
            <a:endParaRPr lang="en-US" dirty="0"/>
          </a:p>
        </p:txBody>
      </p:sp>
    </p:spTree>
    <p:extLst>
      <p:ext uri="{BB962C8B-B14F-4D97-AF65-F5344CB8AC3E}">
        <p14:creationId xmlns:p14="http://schemas.microsoft.com/office/powerpoint/2010/main" val="15159042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3200"/>
            <a:ext cx="8229600" cy="1066800"/>
          </a:xfrm>
        </p:spPr>
        <p:txBody>
          <a:bodyPr>
            <a:noAutofit/>
          </a:bodyPr>
          <a:lstStyle/>
          <a:p>
            <a:r>
              <a:rPr lang="en-US" sz="5400" dirty="0"/>
              <a:t>Step 5</a:t>
            </a:r>
            <a:endParaRPr lang="en-US" sz="2400" b="0" i="0" u="none" strike="noStrike" baseline="0" dirty="0">
              <a:latin typeface="Arial"/>
            </a:endParaRPr>
          </a:p>
        </p:txBody>
      </p:sp>
      <p:sp>
        <p:nvSpPr>
          <p:cNvPr id="3" name="Slide Number Placeholder 2"/>
          <p:cNvSpPr>
            <a:spLocks noGrp="1"/>
          </p:cNvSpPr>
          <p:nvPr>
            <p:ph type="sldNum" sz="quarter" idx="12"/>
          </p:nvPr>
        </p:nvSpPr>
        <p:spPr/>
        <p:txBody>
          <a:bodyPr/>
          <a:lstStyle/>
          <a:p>
            <a:fld id="{D6C20473-3182-46FA-856B-F8BCEAF2E52A}" type="slidenum">
              <a:rPr lang="en-US" smtClean="0"/>
              <a:t>54</a:t>
            </a:fld>
            <a:endParaRPr lang="en-US" dirty="0"/>
          </a:p>
        </p:txBody>
      </p:sp>
      <p:sp>
        <p:nvSpPr>
          <p:cNvPr id="4" name="Date Placeholder 3"/>
          <p:cNvSpPr>
            <a:spLocks noGrp="1"/>
          </p:cNvSpPr>
          <p:nvPr>
            <p:ph type="dt" sz="half" idx="10"/>
          </p:nvPr>
        </p:nvSpPr>
        <p:spPr/>
        <p:txBody>
          <a:bodyPr/>
          <a:lstStyle/>
          <a:p>
            <a:fld id="{56AD88AC-E104-4DAB-9AA7-B27F90EADE6A}" type="datetime1">
              <a:rPr lang="en-US" smtClean="0"/>
              <a:t>11/9/2021</a:t>
            </a:fld>
            <a:endParaRPr lang="en-US" dirty="0"/>
          </a:p>
        </p:txBody>
      </p:sp>
    </p:spTree>
    <p:extLst>
      <p:ext uri="{BB962C8B-B14F-4D97-AF65-F5344CB8AC3E}">
        <p14:creationId xmlns:p14="http://schemas.microsoft.com/office/powerpoint/2010/main" val="158184026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Step 5: Extension of Priority Ratings</a:t>
            </a:r>
            <a:endParaRPr lang="en-US" dirty="0"/>
          </a:p>
        </p:txBody>
      </p:sp>
      <p:sp>
        <p:nvSpPr>
          <p:cNvPr id="3" name="Text Placeholder 2"/>
          <p:cNvSpPr>
            <a:spLocks noGrp="1"/>
          </p:cNvSpPr>
          <p:nvPr>
            <p:ph type="body" idx="1"/>
          </p:nvPr>
        </p:nvSpPr>
        <p:spPr>
          <a:xfrm>
            <a:off x="457200" y="1600200"/>
            <a:ext cx="5257800" cy="4876800"/>
          </a:xfrm>
        </p:spPr>
        <p:txBody>
          <a:bodyPr>
            <a:normAutofit fontScale="32500" lnSpcReduction="20000"/>
          </a:bodyPr>
          <a:lstStyle/>
          <a:p>
            <a:endParaRPr lang="en-US" dirty="0"/>
          </a:p>
          <a:p>
            <a:endParaRPr lang="en-US" sz="7200" dirty="0"/>
          </a:p>
          <a:p>
            <a:r>
              <a:rPr lang="en-US" sz="7200" dirty="0"/>
              <a:t>Companies that receive rated orders must in turn place rated orders with its suppliers for the items it needs to fill the rated orders.</a:t>
            </a:r>
          </a:p>
          <a:p>
            <a:pPr marL="0" indent="0">
              <a:buNone/>
            </a:pPr>
            <a:endParaRPr lang="en-US" sz="7200" dirty="0"/>
          </a:p>
          <a:p>
            <a:r>
              <a:rPr lang="en-US" sz="7200" dirty="0"/>
              <a:t>This continues from contractor to subcontractor to supplier throughout the entire supply chain.</a:t>
            </a:r>
          </a:p>
          <a:p>
            <a:pPr marL="0" indent="0">
              <a:buNone/>
            </a:pPr>
            <a:endParaRPr lang="en-US" sz="7200" dirty="0"/>
          </a:p>
          <a:p>
            <a:r>
              <a:rPr lang="en-US" sz="7200" dirty="0"/>
              <a:t>Companies must use the priority rating indicated on the customer’s rated order, except as otherwise provided in the DPAS regulation or as directed by the DOC.</a:t>
            </a:r>
          </a:p>
          <a:p>
            <a:endParaRPr lang="en-US" sz="7200" dirty="0"/>
          </a:p>
        </p:txBody>
      </p:sp>
      <p:pic>
        <p:nvPicPr>
          <p:cNvPr id="8194" name="Picture 2" descr="C:\Users\pdillon\Desktop\images\DPAS Training Slides (2013) (2)_img_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2133600"/>
            <a:ext cx="2978150" cy="358616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6C20473-3182-46FA-856B-F8BCEAF2E52A}" type="slidenum">
              <a:rPr lang="en-US" smtClean="0"/>
              <a:t>55</a:t>
            </a:fld>
            <a:endParaRPr lang="en-US" dirty="0"/>
          </a:p>
        </p:txBody>
      </p:sp>
      <p:sp>
        <p:nvSpPr>
          <p:cNvPr id="5" name="Date Placeholder 4"/>
          <p:cNvSpPr>
            <a:spLocks noGrp="1"/>
          </p:cNvSpPr>
          <p:nvPr>
            <p:ph type="dt" sz="half" idx="10"/>
          </p:nvPr>
        </p:nvSpPr>
        <p:spPr/>
        <p:txBody>
          <a:bodyPr/>
          <a:lstStyle/>
          <a:p>
            <a:fld id="{AE541E3F-1956-4252-B9C3-F184FB9667B3}" type="datetime1">
              <a:rPr lang="en-US" smtClean="0"/>
              <a:t>11/9/2021</a:t>
            </a:fld>
            <a:endParaRPr lang="en-US" dirty="0"/>
          </a:p>
        </p:txBody>
      </p:sp>
    </p:spTree>
    <p:extLst>
      <p:ext uri="{BB962C8B-B14F-4D97-AF65-F5344CB8AC3E}">
        <p14:creationId xmlns:p14="http://schemas.microsoft.com/office/powerpoint/2010/main" val="25727090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300" dirty="0"/>
              <a:t>Step 5: Extension of Priority Ratings</a:t>
            </a:r>
          </a:p>
        </p:txBody>
      </p:sp>
      <p:sp>
        <p:nvSpPr>
          <p:cNvPr id="3" name="Text Placeholder 2"/>
          <p:cNvSpPr>
            <a:spLocks noGrp="1"/>
          </p:cNvSpPr>
          <p:nvPr>
            <p:ph type="body" idx="1"/>
          </p:nvPr>
        </p:nvSpPr>
        <p:spPr/>
        <p:txBody>
          <a:bodyPr/>
          <a:lstStyle/>
          <a:p>
            <a:endParaRPr lang="en-US" dirty="0"/>
          </a:p>
          <a:p>
            <a:r>
              <a:rPr lang="en-US" dirty="0"/>
              <a:t>A person is not required to place a priority rating on an order for less than $75,000, or one half of the Simplified Acquisition Threshold (as established in the Federal Acquisition Regulations (FAR)), whichever amount is greater, provided that delivery can be obtained in a timely fashion without the use of the priority rating.</a:t>
            </a:r>
          </a:p>
          <a:p>
            <a:pPr marL="0" indent="0">
              <a:buNone/>
            </a:pPr>
            <a:endParaRPr lang="en-US" dirty="0"/>
          </a:p>
          <a:p>
            <a:r>
              <a:rPr lang="en-US" dirty="0"/>
              <a:t>More information regarding extension of priority ratings can be found in 15 CFR § 700.15.</a:t>
            </a:r>
          </a:p>
          <a:p>
            <a:endParaRPr lang="en-US" dirty="0"/>
          </a:p>
        </p:txBody>
      </p:sp>
      <p:sp>
        <p:nvSpPr>
          <p:cNvPr id="5" name="Slide Number Placeholder 4"/>
          <p:cNvSpPr>
            <a:spLocks noGrp="1"/>
          </p:cNvSpPr>
          <p:nvPr>
            <p:ph type="sldNum" sz="quarter" idx="12"/>
          </p:nvPr>
        </p:nvSpPr>
        <p:spPr/>
        <p:txBody>
          <a:bodyPr/>
          <a:lstStyle/>
          <a:p>
            <a:fld id="{D6C20473-3182-46FA-856B-F8BCEAF2E52A}" type="slidenum">
              <a:rPr lang="en-US" smtClean="0"/>
              <a:t>56</a:t>
            </a:fld>
            <a:endParaRPr lang="en-US" dirty="0"/>
          </a:p>
        </p:txBody>
      </p:sp>
      <p:sp>
        <p:nvSpPr>
          <p:cNvPr id="4" name="Date Placeholder 3"/>
          <p:cNvSpPr>
            <a:spLocks noGrp="1"/>
          </p:cNvSpPr>
          <p:nvPr>
            <p:ph type="dt" sz="half" idx="10"/>
          </p:nvPr>
        </p:nvSpPr>
        <p:spPr/>
        <p:txBody>
          <a:bodyPr/>
          <a:lstStyle/>
          <a:p>
            <a:fld id="{026D2D13-664B-4906-884F-C4B7ACC4E083}" type="datetime1">
              <a:rPr lang="en-US" smtClean="0"/>
              <a:t>11/9/2021</a:t>
            </a:fld>
            <a:endParaRPr lang="en-US" dirty="0"/>
          </a:p>
        </p:txBody>
      </p:sp>
    </p:spTree>
    <p:extLst>
      <p:ext uri="{BB962C8B-B14F-4D97-AF65-F5344CB8AC3E}">
        <p14:creationId xmlns:p14="http://schemas.microsoft.com/office/powerpoint/2010/main" val="162470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3200"/>
            <a:ext cx="8229600" cy="1066800"/>
          </a:xfrm>
        </p:spPr>
        <p:txBody>
          <a:bodyPr>
            <a:noAutofit/>
          </a:bodyPr>
          <a:lstStyle/>
          <a:p>
            <a:r>
              <a:rPr lang="en-US" sz="5400" dirty="0"/>
              <a:t>Additional Information</a:t>
            </a:r>
            <a:endParaRPr lang="en-US" sz="2400" b="0" i="0" u="none" strike="noStrike" baseline="0" dirty="0">
              <a:latin typeface="Arial"/>
            </a:endParaRPr>
          </a:p>
        </p:txBody>
      </p:sp>
      <p:sp>
        <p:nvSpPr>
          <p:cNvPr id="3" name="Slide Number Placeholder 2"/>
          <p:cNvSpPr>
            <a:spLocks noGrp="1"/>
          </p:cNvSpPr>
          <p:nvPr>
            <p:ph type="sldNum" sz="quarter" idx="12"/>
          </p:nvPr>
        </p:nvSpPr>
        <p:spPr/>
        <p:txBody>
          <a:bodyPr/>
          <a:lstStyle/>
          <a:p>
            <a:fld id="{D6C20473-3182-46FA-856B-F8BCEAF2E52A}" type="slidenum">
              <a:rPr lang="en-US" smtClean="0"/>
              <a:t>57</a:t>
            </a:fld>
            <a:endParaRPr lang="en-US" dirty="0"/>
          </a:p>
        </p:txBody>
      </p:sp>
      <p:sp>
        <p:nvSpPr>
          <p:cNvPr id="4" name="Date Placeholder 3"/>
          <p:cNvSpPr>
            <a:spLocks noGrp="1"/>
          </p:cNvSpPr>
          <p:nvPr>
            <p:ph type="dt" sz="half" idx="10"/>
          </p:nvPr>
        </p:nvSpPr>
        <p:spPr/>
        <p:txBody>
          <a:bodyPr/>
          <a:lstStyle/>
          <a:p>
            <a:fld id="{AD5FEC9D-EB1A-46C6-8577-D678704E18E0}" type="datetime1">
              <a:rPr lang="en-US" smtClean="0"/>
              <a:t>11/9/2021</a:t>
            </a:fld>
            <a:endParaRPr lang="en-US" dirty="0"/>
          </a:p>
        </p:txBody>
      </p:sp>
    </p:spTree>
    <p:extLst>
      <p:ext uri="{BB962C8B-B14F-4D97-AF65-F5344CB8AC3E}">
        <p14:creationId xmlns:p14="http://schemas.microsoft.com/office/powerpoint/2010/main" val="5739143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Additional Information</a:t>
            </a:r>
          </a:p>
        </p:txBody>
      </p:sp>
      <p:sp>
        <p:nvSpPr>
          <p:cNvPr id="3" name="Text Placeholder 2"/>
          <p:cNvSpPr>
            <a:spLocks noGrp="1"/>
          </p:cNvSpPr>
          <p:nvPr>
            <p:ph type="body" idx="1"/>
          </p:nvPr>
        </p:nvSpPr>
        <p:spPr>
          <a:xfrm>
            <a:off x="457200" y="1600200"/>
            <a:ext cx="8153400" cy="4876800"/>
          </a:xfrm>
        </p:spPr>
        <p:txBody>
          <a:bodyPr>
            <a:normAutofit/>
          </a:bodyPr>
          <a:lstStyle/>
          <a:p>
            <a:endParaRPr lang="en-US" sz="600" dirty="0"/>
          </a:p>
          <a:p>
            <a:pPr marL="0" indent="0">
              <a:buNone/>
            </a:pPr>
            <a:endParaRPr lang="en-US" sz="1800" dirty="0"/>
          </a:p>
          <a:p>
            <a:pPr marL="0" indent="0">
              <a:buNone/>
            </a:pPr>
            <a:r>
              <a:rPr lang="en-US" sz="2000" dirty="0"/>
              <a:t>The DPAS Regulation provides additional information that a company in receipt of a rated order should be aware of.  The topics below are covered in the following slides:</a:t>
            </a:r>
          </a:p>
          <a:p>
            <a:pPr marL="0" indent="0">
              <a:buNone/>
            </a:pPr>
            <a:endParaRPr lang="en-US" sz="2000" dirty="0"/>
          </a:p>
          <a:p>
            <a:r>
              <a:rPr lang="en-US" sz="1800" dirty="0"/>
              <a:t>Changes or Cancellations of Priority Ratings and Rated Orders (15 CFR § 700.16)</a:t>
            </a:r>
          </a:p>
          <a:p>
            <a:r>
              <a:rPr lang="en-US" sz="1800" dirty="0"/>
              <a:t>Use of Rated Orders (15 CFR § 700.17)</a:t>
            </a:r>
          </a:p>
          <a:p>
            <a:r>
              <a:rPr lang="en-US" sz="1800" dirty="0"/>
              <a:t>Limitations on Placing Rated Orders (15 CFR § 700.18)</a:t>
            </a:r>
          </a:p>
          <a:p>
            <a:r>
              <a:rPr lang="en-US" sz="1800" dirty="0"/>
              <a:t>Records and Reports (15 CFR § 700.91)</a:t>
            </a:r>
          </a:p>
        </p:txBody>
      </p:sp>
      <p:sp>
        <p:nvSpPr>
          <p:cNvPr id="4" name="Slide Number Placeholder 3"/>
          <p:cNvSpPr>
            <a:spLocks noGrp="1"/>
          </p:cNvSpPr>
          <p:nvPr>
            <p:ph type="sldNum" sz="quarter" idx="12"/>
          </p:nvPr>
        </p:nvSpPr>
        <p:spPr/>
        <p:txBody>
          <a:bodyPr/>
          <a:lstStyle/>
          <a:p>
            <a:fld id="{D6C20473-3182-46FA-856B-F8BCEAF2E52A}" type="slidenum">
              <a:rPr lang="en-US" smtClean="0"/>
              <a:t>58</a:t>
            </a:fld>
            <a:endParaRPr lang="en-US" dirty="0"/>
          </a:p>
        </p:txBody>
      </p:sp>
      <p:sp>
        <p:nvSpPr>
          <p:cNvPr id="5" name="Date Placeholder 4"/>
          <p:cNvSpPr>
            <a:spLocks noGrp="1"/>
          </p:cNvSpPr>
          <p:nvPr>
            <p:ph type="dt" sz="half" idx="10"/>
          </p:nvPr>
        </p:nvSpPr>
        <p:spPr/>
        <p:txBody>
          <a:bodyPr/>
          <a:lstStyle/>
          <a:p>
            <a:fld id="{FF3FF645-F4A5-461C-9689-B4B596075774}" type="datetime1">
              <a:rPr lang="en-US" smtClean="0"/>
              <a:t>11/9/2021</a:t>
            </a:fld>
            <a:endParaRPr lang="en-US" dirty="0"/>
          </a:p>
        </p:txBody>
      </p:sp>
    </p:spTree>
    <p:extLst>
      <p:ext uri="{BB962C8B-B14F-4D97-AF65-F5344CB8AC3E}">
        <p14:creationId xmlns:p14="http://schemas.microsoft.com/office/powerpoint/2010/main" val="39825818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Additional Information: </a:t>
            </a:r>
            <a:r>
              <a:rPr lang="en-US" sz="3200" b="1" dirty="0"/>
              <a:t>Changes or Cancellations</a:t>
            </a:r>
            <a:endParaRPr lang="en-US" sz="4000" dirty="0"/>
          </a:p>
        </p:txBody>
      </p:sp>
      <p:sp>
        <p:nvSpPr>
          <p:cNvPr id="3" name="Text Placeholder 2"/>
          <p:cNvSpPr>
            <a:spLocks noGrp="1"/>
          </p:cNvSpPr>
          <p:nvPr>
            <p:ph type="body" idx="1"/>
          </p:nvPr>
        </p:nvSpPr>
        <p:spPr>
          <a:xfrm>
            <a:off x="457200" y="1600200"/>
            <a:ext cx="8153400" cy="4876800"/>
          </a:xfrm>
        </p:spPr>
        <p:txBody>
          <a:bodyPr>
            <a:noAutofit/>
          </a:bodyPr>
          <a:lstStyle/>
          <a:p>
            <a:endParaRPr lang="en-US" sz="1400" dirty="0"/>
          </a:p>
          <a:p>
            <a:pPr marL="0" indent="0">
              <a:buNone/>
            </a:pPr>
            <a:r>
              <a:rPr lang="en-US" sz="2000" dirty="0"/>
              <a:t>The DPAS Regulation (15 CFR § 700.16) identifies how priority ratings and rated orders may be changed or cancelled. For example:</a:t>
            </a:r>
          </a:p>
          <a:p>
            <a:pPr marL="0" indent="0">
              <a:buNone/>
            </a:pPr>
            <a:endParaRPr lang="en-US" sz="1800" dirty="0"/>
          </a:p>
          <a:p>
            <a:r>
              <a:rPr lang="en-US" sz="1800" dirty="0"/>
              <a:t>The priority rating on a rated order may be changed or cancelled by:</a:t>
            </a:r>
          </a:p>
          <a:p>
            <a:pPr lvl="1"/>
            <a:r>
              <a:rPr lang="en-US" sz="1800" dirty="0"/>
              <a:t>An official action of the Department of Commerce</a:t>
            </a:r>
          </a:p>
          <a:p>
            <a:pPr lvl="1"/>
            <a:r>
              <a:rPr lang="en-US" sz="1800" dirty="0"/>
              <a:t>Written notification from the person who placed the rated order (including a Delegate Agency)</a:t>
            </a:r>
          </a:p>
          <a:p>
            <a:pPr marL="457200" lvl="1" indent="0">
              <a:buNone/>
            </a:pPr>
            <a:endParaRPr lang="en-US" sz="1800" dirty="0"/>
          </a:p>
          <a:p>
            <a:r>
              <a:rPr lang="en-US" sz="1800" dirty="0"/>
              <a:t>If an unrated order is amended to make it a rated order, or a DO rating is changed to a DX rating, the supplier must give the appropriate preferential treatment to the order as of the date the change is received by the supplier.</a:t>
            </a:r>
          </a:p>
          <a:p>
            <a:pPr marL="0" indent="0">
              <a:buNone/>
            </a:pPr>
            <a:endParaRPr lang="en-US" sz="1800" dirty="0"/>
          </a:p>
          <a:p>
            <a:r>
              <a:rPr lang="en-US" sz="1800" dirty="0"/>
              <a:t>An amendment to a rated order that significantly alters a supplier’s original production or delivery schedule shall constitute a new rated order as of the date of its receipt. The supplier must accept or reject the amended order according to the provisions of § 700.13.</a:t>
            </a:r>
          </a:p>
        </p:txBody>
      </p:sp>
      <p:sp>
        <p:nvSpPr>
          <p:cNvPr id="4" name="Slide Number Placeholder 3"/>
          <p:cNvSpPr>
            <a:spLocks noGrp="1"/>
          </p:cNvSpPr>
          <p:nvPr>
            <p:ph type="sldNum" sz="quarter" idx="12"/>
          </p:nvPr>
        </p:nvSpPr>
        <p:spPr/>
        <p:txBody>
          <a:bodyPr/>
          <a:lstStyle/>
          <a:p>
            <a:fld id="{D6C20473-3182-46FA-856B-F8BCEAF2E52A}" type="slidenum">
              <a:rPr lang="en-US" smtClean="0"/>
              <a:t>59</a:t>
            </a:fld>
            <a:endParaRPr lang="en-US" dirty="0"/>
          </a:p>
        </p:txBody>
      </p:sp>
      <p:sp>
        <p:nvSpPr>
          <p:cNvPr id="5" name="Date Placeholder 4"/>
          <p:cNvSpPr>
            <a:spLocks noGrp="1"/>
          </p:cNvSpPr>
          <p:nvPr>
            <p:ph type="dt" sz="half" idx="10"/>
          </p:nvPr>
        </p:nvSpPr>
        <p:spPr/>
        <p:txBody>
          <a:bodyPr/>
          <a:lstStyle/>
          <a:p>
            <a:fld id="{2D10771A-CD78-4495-B7BD-1CE8C63CBB3A}" type="datetime1">
              <a:rPr lang="en-US" smtClean="0"/>
              <a:t>11/9/2021</a:t>
            </a:fld>
            <a:endParaRPr lang="en-US" dirty="0"/>
          </a:p>
        </p:txBody>
      </p:sp>
    </p:spTree>
    <p:extLst>
      <p:ext uri="{BB962C8B-B14F-4D97-AF65-F5344CB8AC3E}">
        <p14:creationId xmlns:p14="http://schemas.microsoft.com/office/powerpoint/2010/main" val="40619722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the DPAS?</a:t>
            </a:r>
          </a:p>
        </p:txBody>
      </p:sp>
      <p:sp>
        <p:nvSpPr>
          <p:cNvPr id="3" name="Text Placeholder 2"/>
          <p:cNvSpPr>
            <a:spLocks noGrp="1"/>
          </p:cNvSpPr>
          <p:nvPr>
            <p:ph type="body" idx="1"/>
          </p:nvPr>
        </p:nvSpPr>
        <p:spPr>
          <a:xfrm>
            <a:off x="457200" y="1600200"/>
            <a:ext cx="8229600" cy="4525963"/>
          </a:xfrm>
        </p:spPr>
        <p:txBody>
          <a:bodyPr>
            <a:noAutofit/>
          </a:bodyPr>
          <a:lstStyle/>
          <a:p>
            <a:pPr marL="0" indent="0">
              <a:buNone/>
            </a:pPr>
            <a:endParaRPr lang="en-US" sz="1800" dirty="0"/>
          </a:p>
          <a:p>
            <a:pPr marL="0" indent="0">
              <a:buNone/>
            </a:pPr>
            <a:endParaRPr lang="en-US" dirty="0"/>
          </a:p>
          <a:p>
            <a:pPr marL="0" indent="0">
              <a:buNone/>
            </a:pPr>
            <a:r>
              <a:rPr lang="en-US" dirty="0"/>
              <a:t>The Defense Priorities and Allocations System (DPAS) is a regulation administered by the Department of Commerce (DOC).</a:t>
            </a:r>
          </a:p>
          <a:p>
            <a:pPr marL="0" indent="0">
              <a:buNone/>
            </a:pPr>
            <a:endParaRPr lang="en-US" dirty="0"/>
          </a:p>
          <a:p>
            <a:pPr marL="0" indent="0">
              <a:buNone/>
            </a:pPr>
            <a:r>
              <a:rPr lang="en-US" dirty="0"/>
              <a:t>The DPAS implements the Title 1 priorities and allocations authority contained in the Defense Production Act (DPA) of 1950, that has been delegated to the Secretary of Commerce.</a:t>
            </a:r>
          </a:p>
          <a:p>
            <a:pPr marL="0" indent="0">
              <a:buNone/>
            </a:pPr>
            <a:endParaRPr lang="en-US" dirty="0"/>
          </a:p>
          <a:p>
            <a:pPr marL="0" indent="0">
              <a:buNone/>
            </a:pPr>
            <a:endParaRPr lang="en-US" sz="1800" dirty="0"/>
          </a:p>
        </p:txBody>
      </p:sp>
      <p:sp>
        <p:nvSpPr>
          <p:cNvPr id="4" name="Slide Number Placeholder 3"/>
          <p:cNvSpPr>
            <a:spLocks noGrp="1"/>
          </p:cNvSpPr>
          <p:nvPr>
            <p:ph type="sldNum" sz="quarter" idx="12"/>
          </p:nvPr>
        </p:nvSpPr>
        <p:spPr/>
        <p:txBody>
          <a:bodyPr/>
          <a:lstStyle/>
          <a:p>
            <a:fld id="{D6C20473-3182-46FA-856B-F8BCEAF2E52A}" type="slidenum">
              <a:rPr lang="en-US" smtClean="0"/>
              <a:t>6</a:t>
            </a:fld>
            <a:endParaRPr lang="en-US" dirty="0"/>
          </a:p>
        </p:txBody>
      </p:sp>
      <p:sp>
        <p:nvSpPr>
          <p:cNvPr id="5" name="Date Placeholder 4"/>
          <p:cNvSpPr>
            <a:spLocks noGrp="1"/>
          </p:cNvSpPr>
          <p:nvPr>
            <p:ph type="dt" sz="half" idx="10"/>
          </p:nvPr>
        </p:nvSpPr>
        <p:spPr/>
        <p:txBody>
          <a:bodyPr/>
          <a:lstStyle/>
          <a:p>
            <a:fld id="{028B523A-68B2-4CFD-A657-68492BFE879F}" type="datetime1">
              <a:rPr lang="en-US" smtClean="0"/>
              <a:t>11/9/2021</a:t>
            </a:fld>
            <a:endParaRPr lang="en-US" dirty="0"/>
          </a:p>
        </p:txBody>
      </p:sp>
    </p:spTree>
    <p:extLst>
      <p:ext uri="{BB962C8B-B14F-4D97-AF65-F5344CB8AC3E}">
        <p14:creationId xmlns:p14="http://schemas.microsoft.com/office/powerpoint/2010/main" val="29897322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Additional Information: </a:t>
            </a:r>
            <a:r>
              <a:rPr lang="en-US" sz="3200" dirty="0"/>
              <a:t>Changes or Cancellations</a:t>
            </a:r>
            <a:endParaRPr lang="en-US" sz="4000" dirty="0"/>
          </a:p>
        </p:txBody>
      </p:sp>
      <p:sp>
        <p:nvSpPr>
          <p:cNvPr id="3" name="Text Placeholder 2"/>
          <p:cNvSpPr>
            <a:spLocks noGrp="1"/>
          </p:cNvSpPr>
          <p:nvPr>
            <p:ph type="body" idx="1"/>
          </p:nvPr>
        </p:nvSpPr>
        <p:spPr/>
        <p:txBody>
          <a:bodyPr>
            <a:normAutofit fontScale="92500" lnSpcReduction="10000"/>
          </a:bodyPr>
          <a:lstStyle/>
          <a:p>
            <a:pPr marL="0" indent="0">
              <a:buNone/>
            </a:pPr>
            <a:endParaRPr lang="en-US" dirty="0"/>
          </a:p>
          <a:p>
            <a:pPr marL="0" indent="0">
              <a:buNone/>
            </a:pPr>
            <a:r>
              <a:rPr lang="en-US" u="sng" dirty="0"/>
              <a:t>Examples continued:</a:t>
            </a:r>
          </a:p>
          <a:p>
            <a:pPr marL="0" indent="0">
              <a:buNone/>
            </a:pPr>
            <a:endParaRPr lang="en-US" dirty="0"/>
          </a:p>
          <a:p>
            <a:r>
              <a:rPr lang="en-US" sz="2200" dirty="0"/>
              <a:t>The following amendments do not constitute a new rated order: a change in shipping destination; a reduction in the total amount of the order; an increase in the total amount of the order which has negligible impact upon deliveries; a minor variation in size or design; or a change which is agreed upon between the supplier and the customer.</a:t>
            </a:r>
          </a:p>
          <a:p>
            <a:pPr marL="0" indent="0">
              <a:buNone/>
            </a:pPr>
            <a:endParaRPr lang="en-US" sz="2200" dirty="0"/>
          </a:p>
          <a:p>
            <a:r>
              <a:rPr lang="en-US" sz="2200" dirty="0"/>
              <a:t>If a person no longer needs items to fill a rated order, any rated orders placed with suppliers for the items, or the priority rating on those orders, must be cancelled.</a:t>
            </a:r>
          </a:p>
          <a:p>
            <a:pPr marL="0" indent="0">
              <a:buNone/>
            </a:pPr>
            <a:endParaRPr lang="en-US" sz="2200" dirty="0"/>
          </a:p>
          <a:p>
            <a:r>
              <a:rPr lang="en-US" sz="2200" dirty="0"/>
              <a:t>When a priority rating is added to an unrated order, or is changed or cancelled, all suppliers must be promptly notified in writing.</a:t>
            </a:r>
          </a:p>
          <a:p>
            <a:endParaRPr lang="en-US" dirty="0"/>
          </a:p>
        </p:txBody>
      </p:sp>
      <p:sp>
        <p:nvSpPr>
          <p:cNvPr id="5" name="Slide Number Placeholder 4"/>
          <p:cNvSpPr>
            <a:spLocks noGrp="1"/>
          </p:cNvSpPr>
          <p:nvPr>
            <p:ph type="sldNum" sz="quarter" idx="12"/>
          </p:nvPr>
        </p:nvSpPr>
        <p:spPr/>
        <p:txBody>
          <a:bodyPr/>
          <a:lstStyle/>
          <a:p>
            <a:fld id="{D6C20473-3182-46FA-856B-F8BCEAF2E52A}" type="slidenum">
              <a:rPr lang="en-US" smtClean="0"/>
              <a:t>60</a:t>
            </a:fld>
            <a:endParaRPr lang="en-US" dirty="0"/>
          </a:p>
        </p:txBody>
      </p:sp>
      <p:sp>
        <p:nvSpPr>
          <p:cNvPr id="4" name="Date Placeholder 3"/>
          <p:cNvSpPr>
            <a:spLocks noGrp="1"/>
          </p:cNvSpPr>
          <p:nvPr>
            <p:ph type="dt" sz="half" idx="10"/>
          </p:nvPr>
        </p:nvSpPr>
        <p:spPr/>
        <p:txBody>
          <a:bodyPr/>
          <a:lstStyle/>
          <a:p>
            <a:fld id="{7BC6EAD8-1CCA-40AF-8DC0-A1D91FA4BDB7}" type="datetime1">
              <a:rPr lang="en-US" smtClean="0"/>
              <a:t>11/9/2021</a:t>
            </a:fld>
            <a:endParaRPr lang="en-US" dirty="0"/>
          </a:p>
        </p:txBody>
      </p:sp>
    </p:spTree>
    <p:extLst>
      <p:ext uri="{BB962C8B-B14F-4D97-AF65-F5344CB8AC3E}">
        <p14:creationId xmlns:p14="http://schemas.microsoft.com/office/powerpoint/2010/main" val="20713044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Additional Information:</a:t>
            </a:r>
            <a:br>
              <a:rPr lang="en-US" sz="4000" b="1" dirty="0"/>
            </a:br>
            <a:r>
              <a:rPr lang="en-US" sz="3200" dirty="0"/>
              <a:t>Use</a:t>
            </a:r>
            <a:r>
              <a:rPr lang="en-US" sz="3200" b="1" dirty="0"/>
              <a:t> of Rated Orders</a:t>
            </a:r>
            <a:endParaRPr lang="en-US" sz="3200" dirty="0"/>
          </a:p>
        </p:txBody>
      </p:sp>
      <p:sp>
        <p:nvSpPr>
          <p:cNvPr id="3" name="Text Placeholder 2"/>
          <p:cNvSpPr>
            <a:spLocks noGrp="1"/>
          </p:cNvSpPr>
          <p:nvPr>
            <p:ph type="body" idx="1"/>
          </p:nvPr>
        </p:nvSpPr>
        <p:spPr>
          <a:xfrm>
            <a:off x="457200" y="1600200"/>
            <a:ext cx="8153400" cy="4876800"/>
          </a:xfrm>
        </p:spPr>
        <p:txBody>
          <a:bodyPr>
            <a:normAutofit fontScale="92500" lnSpcReduction="10000"/>
          </a:bodyPr>
          <a:lstStyle/>
          <a:p>
            <a:endParaRPr lang="en-US" sz="600" dirty="0"/>
          </a:p>
          <a:p>
            <a:endParaRPr lang="en-US" sz="1800" dirty="0"/>
          </a:p>
          <a:p>
            <a:pPr marL="0" indent="0">
              <a:buNone/>
            </a:pPr>
            <a:r>
              <a:rPr lang="en-US" sz="2200" dirty="0"/>
              <a:t>The DPAS Regulation (15 CFR § 700.17) identifies how rated orders must, and can, be used.  </a:t>
            </a:r>
          </a:p>
          <a:p>
            <a:pPr marL="0" indent="0">
              <a:buNone/>
            </a:pPr>
            <a:endParaRPr lang="en-US" sz="2200" dirty="0"/>
          </a:p>
          <a:p>
            <a:pPr marL="0" indent="0">
              <a:buNone/>
            </a:pPr>
            <a:r>
              <a:rPr lang="en-US" sz="2200" dirty="0"/>
              <a:t>Below are a few examples of the instructions found in 15 CFR § 700.17:</a:t>
            </a:r>
          </a:p>
          <a:p>
            <a:r>
              <a:rPr lang="en-US" sz="1900" dirty="0"/>
              <a:t>A company must use rated orders to obtain:</a:t>
            </a:r>
          </a:p>
          <a:p>
            <a:pPr lvl="1"/>
            <a:r>
              <a:rPr lang="en-US" sz="1900" dirty="0"/>
              <a:t>Items which will be physically incorporated into other items to fill rated orders, including that portion of such items normally consumed, or converted into scrap or by-products, in the course of processing;</a:t>
            </a:r>
          </a:p>
          <a:p>
            <a:pPr lvl="1"/>
            <a:r>
              <a:rPr lang="en-US" sz="1900" dirty="0"/>
              <a:t>Containers or other packaging materials required to make delivery of the finished items against rated orders;</a:t>
            </a:r>
          </a:p>
          <a:p>
            <a:pPr lvl="1"/>
            <a:r>
              <a:rPr lang="en-US" sz="1900" dirty="0"/>
              <a:t>Services, other than contracts of employment, needed to fill rated orders; and</a:t>
            </a:r>
          </a:p>
          <a:p>
            <a:pPr lvl="1"/>
            <a:r>
              <a:rPr lang="en-US" sz="1900" dirty="0"/>
              <a:t>MRO needed to produce the finished items to fill rated orders.</a:t>
            </a:r>
          </a:p>
          <a:p>
            <a:pPr marL="457200" lvl="1" indent="0">
              <a:buNone/>
            </a:pPr>
            <a:endParaRPr lang="en-US" sz="1900" dirty="0"/>
          </a:p>
          <a:p>
            <a:r>
              <a:rPr lang="en-US" sz="1900" dirty="0"/>
              <a:t>A person may use a rated order to replace inventoried items (including finished items) if such items were used to fill rated orders, as follows:</a:t>
            </a:r>
          </a:p>
          <a:p>
            <a:pPr lvl="1"/>
            <a:r>
              <a:rPr lang="en-US" sz="1900" dirty="0"/>
              <a:t>The order must be placed within 90 days of the date of use of the inventory.</a:t>
            </a:r>
          </a:p>
        </p:txBody>
      </p:sp>
      <p:sp>
        <p:nvSpPr>
          <p:cNvPr id="4" name="Slide Number Placeholder 3"/>
          <p:cNvSpPr>
            <a:spLocks noGrp="1"/>
          </p:cNvSpPr>
          <p:nvPr>
            <p:ph type="sldNum" sz="quarter" idx="12"/>
          </p:nvPr>
        </p:nvSpPr>
        <p:spPr/>
        <p:txBody>
          <a:bodyPr/>
          <a:lstStyle/>
          <a:p>
            <a:fld id="{D6C20473-3182-46FA-856B-F8BCEAF2E52A}" type="slidenum">
              <a:rPr lang="en-US" smtClean="0"/>
              <a:t>61</a:t>
            </a:fld>
            <a:endParaRPr lang="en-US" dirty="0"/>
          </a:p>
        </p:txBody>
      </p:sp>
      <p:sp>
        <p:nvSpPr>
          <p:cNvPr id="5" name="Date Placeholder 4"/>
          <p:cNvSpPr>
            <a:spLocks noGrp="1"/>
          </p:cNvSpPr>
          <p:nvPr>
            <p:ph type="dt" sz="half" idx="10"/>
          </p:nvPr>
        </p:nvSpPr>
        <p:spPr/>
        <p:txBody>
          <a:bodyPr/>
          <a:lstStyle/>
          <a:p>
            <a:fld id="{F4625C33-27AD-4BD9-9F55-69CC93C98BEE}" type="datetime1">
              <a:rPr lang="en-US" smtClean="0"/>
              <a:t>11/9/2021</a:t>
            </a:fld>
            <a:endParaRPr lang="en-US" dirty="0"/>
          </a:p>
        </p:txBody>
      </p:sp>
    </p:spTree>
    <p:extLst>
      <p:ext uri="{BB962C8B-B14F-4D97-AF65-F5344CB8AC3E}">
        <p14:creationId xmlns:p14="http://schemas.microsoft.com/office/powerpoint/2010/main" val="33113665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74638"/>
            <a:ext cx="6248400" cy="1143000"/>
          </a:xfrm>
        </p:spPr>
        <p:txBody>
          <a:bodyPr>
            <a:noAutofit/>
          </a:bodyPr>
          <a:lstStyle/>
          <a:p>
            <a:r>
              <a:rPr lang="en-US" sz="4000" b="1" dirty="0"/>
              <a:t>Additional Information:</a:t>
            </a:r>
            <a:br>
              <a:rPr lang="en-US" sz="2800" b="1" dirty="0"/>
            </a:br>
            <a:r>
              <a:rPr lang="en-US" sz="2800" b="1" dirty="0"/>
              <a:t>Limitations on Placing Rated Orders</a:t>
            </a:r>
            <a:endParaRPr lang="en-US" sz="2800" dirty="0"/>
          </a:p>
        </p:txBody>
      </p:sp>
      <p:sp>
        <p:nvSpPr>
          <p:cNvPr id="3" name="Text Placeholder 2"/>
          <p:cNvSpPr>
            <a:spLocks noGrp="1"/>
          </p:cNvSpPr>
          <p:nvPr>
            <p:ph type="body" idx="1"/>
          </p:nvPr>
        </p:nvSpPr>
        <p:spPr/>
        <p:txBody>
          <a:bodyPr>
            <a:normAutofit lnSpcReduction="10000"/>
          </a:bodyPr>
          <a:lstStyle/>
          <a:p>
            <a:pPr marL="0" indent="0">
              <a:buNone/>
            </a:pPr>
            <a:endParaRPr lang="en-US" b="1" dirty="0"/>
          </a:p>
          <a:p>
            <a:pPr marL="0" indent="0">
              <a:buNone/>
            </a:pPr>
            <a:r>
              <a:rPr lang="en-US" dirty="0"/>
              <a:t>The DPAS regulation (15 CFR § 700.18) outlines limitations on placing rated orders. Such limitations include:</a:t>
            </a:r>
          </a:p>
          <a:p>
            <a:pPr marL="0" indent="0">
              <a:buNone/>
            </a:pPr>
            <a:endParaRPr lang="en-US" dirty="0"/>
          </a:p>
          <a:p>
            <a:r>
              <a:rPr lang="en-US" dirty="0"/>
              <a:t>A person may not place a DO or DX rated order unless entitled to do so under the DPAS regulation.</a:t>
            </a:r>
          </a:p>
          <a:p>
            <a:pPr marL="0" indent="0">
              <a:buNone/>
            </a:pPr>
            <a:endParaRPr lang="en-US" dirty="0"/>
          </a:p>
          <a:p>
            <a:r>
              <a:rPr lang="en-US" dirty="0"/>
              <a:t>Rated orders may not be used to obtain:</a:t>
            </a:r>
          </a:p>
          <a:p>
            <a:pPr lvl="1"/>
            <a:r>
              <a:rPr lang="en-US" sz="2400" dirty="0"/>
              <a:t>Delivery on a date earlier than needed,</a:t>
            </a:r>
          </a:p>
          <a:p>
            <a:pPr lvl="1"/>
            <a:r>
              <a:rPr lang="en-US" sz="2400" dirty="0"/>
              <a:t>A greater quantity of the item than needed (with exception), or</a:t>
            </a:r>
          </a:p>
          <a:p>
            <a:pPr lvl="1"/>
            <a:r>
              <a:rPr lang="en-US" sz="2400" dirty="0"/>
              <a:t>Items in advance of the receipt of a rated order (with exception).</a:t>
            </a:r>
          </a:p>
          <a:p>
            <a:pPr marL="0" indent="0">
              <a:buNone/>
            </a:pPr>
            <a:endParaRPr lang="en-US" sz="2000" dirty="0"/>
          </a:p>
          <a:p>
            <a:pPr marL="0" indent="0">
              <a:buNone/>
            </a:pPr>
            <a:endParaRPr lang="en-US" dirty="0"/>
          </a:p>
        </p:txBody>
      </p:sp>
      <p:sp>
        <p:nvSpPr>
          <p:cNvPr id="4" name="Slide Number Placeholder 3"/>
          <p:cNvSpPr>
            <a:spLocks noGrp="1"/>
          </p:cNvSpPr>
          <p:nvPr>
            <p:ph type="sldNum" sz="quarter" idx="12"/>
          </p:nvPr>
        </p:nvSpPr>
        <p:spPr/>
        <p:txBody>
          <a:bodyPr/>
          <a:lstStyle/>
          <a:p>
            <a:fld id="{D6C20473-3182-46FA-856B-F8BCEAF2E52A}" type="slidenum">
              <a:rPr lang="en-US" smtClean="0"/>
              <a:t>62</a:t>
            </a:fld>
            <a:endParaRPr lang="en-US" dirty="0"/>
          </a:p>
        </p:txBody>
      </p:sp>
      <p:sp>
        <p:nvSpPr>
          <p:cNvPr id="5" name="Date Placeholder 4"/>
          <p:cNvSpPr>
            <a:spLocks noGrp="1"/>
          </p:cNvSpPr>
          <p:nvPr>
            <p:ph type="dt" sz="half" idx="10"/>
          </p:nvPr>
        </p:nvSpPr>
        <p:spPr/>
        <p:txBody>
          <a:bodyPr/>
          <a:lstStyle/>
          <a:p>
            <a:fld id="{41E5A7F9-3033-4C2A-97B0-39311469DB12}" type="datetime1">
              <a:rPr lang="en-US" smtClean="0"/>
              <a:t>11/9/2021</a:t>
            </a:fld>
            <a:endParaRPr lang="en-US" dirty="0"/>
          </a:p>
        </p:txBody>
      </p:sp>
    </p:spTree>
    <p:extLst>
      <p:ext uri="{BB962C8B-B14F-4D97-AF65-F5344CB8AC3E}">
        <p14:creationId xmlns:p14="http://schemas.microsoft.com/office/powerpoint/2010/main" val="35359870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Additional Information:</a:t>
            </a:r>
            <a:br>
              <a:rPr lang="en-US" dirty="0"/>
            </a:br>
            <a:r>
              <a:rPr lang="en-US" sz="3200" dirty="0"/>
              <a:t>Records and Reports</a:t>
            </a:r>
            <a:endParaRPr lang="en-US" sz="6000" dirty="0"/>
          </a:p>
        </p:txBody>
      </p:sp>
      <p:sp>
        <p:nvSpPr>
          <p:cNvPr id="3" name="Text Placeholder 2"/>
          <p:cNvSpPr>
            <a:spLocks noGrp="1"/>
          </p:cNvSpPr>
          <p:nvPr>
            <p:ph type="body" idx="1"/>
          </p:nvPr>
        </p:nvSpPr>
        <p:spPr/>
        <p:txBody>
          <a:bodyPr>
            <a:normAutofit/>
          </a:bodyPr>
          <a:lstStyle/>
          <a:p>
            <a:pPr marL="0" indent="0">
              <a:buNone/>
            </a:pPr>
            <a:endParaRPr lang="en-US" b="1" dirty="0"/>
          </a:p>
          <a:p>
            <a:pPr marL="0" indent="0">
              <a:buNone/>
            </a:pPr>
            <a:r>
              <a:rPr lang="en-US" sz="2000" dirty="0"/>
              <a:t>The DPAS regulation (15 CFR § 700.91) outlines the recordkeeping and reporting requirements a company must adhere to. </a:t>
            </a:r>
          </a:p>
          <a:p>
            <a:pPr marL="0" indent="0">
              <a:buNone/>
            </a:pPr>
            <a:endParaRPr lang="en-US" sz="2000" dirty="0"/>
          </a:p>
          <a:p>
            <a:pPr marL="0" indent="0">
              <a:buNone/>
            </a:pPr>
            <a:r>
              <a:rPr lang="en-US" sz="2000" dirty="0"/>
              <a:t>Below are a few examples of the important requirements: </a:t>
            </a:r>
          </a:p>
          <a:p>
            <a:r>
              <a:rPr lang="en-US" sz="1800" dirty="0"/>
              <a:t>A company is required to make and preserve for at least three years, accurate and complete records for any transaction covered by the DPAS regulation or an official action.</a:t>
            </a:r>
          </a:p>
          <a:p>
            <a:pPr marL="0" indent="0">
              <a:buNone/>
            </a:pPr>
            <a:endParaRPr lang="en-US" sz="1800" dirty="0"/>
          </a:p>
          <a:p>
            <a:r>
              <a:rPr lang="en-US" sz="1800" dirty="0"/>
              <a:t>Records must be maintained in sufficient detail to permit the determination, upon examination, of whether each transaction complies with the provisions of this part or any official action.</a:t>
            </a:r>
          </a:p>
          <a:p>
            <a:endParaRPr lang="en-US" sz="1800" dirty="0"/>
          </a:p>
          <a:p>
            <a:r>
              <a:rPr lang="en-US" sz="1800" dirty="0"/>
              <a:t>Records required to be maintained must be made available for examination on demand by duly authorized representatives of the DOC.</a:t>
            </a:r>
          </a:p>
        </p:txBody>
      </p:sp>
      <p:sp>
        <p:nvSpPr>
          <p:cNvPr id="5" name="Slide Number Placeholder 4"/>
          <p:cNvSpPr>
            <a:spLocks noGrp="1"/>
          </p:cNvSpPr>
          <p:nvPr>
            <p:ph type="sldNum" sz="quarter" idx="12"/>
          </p:nvPr>
        </p:nvSpPr>
        <p:spPr/>
        <p:txBody>
          <a:bodyPr/>
          <a:lstStyle/>
          <a:p>
            <a:fld id="{D6C20473-3182-46FA-856B-F8BCEAF2E52A}" type="slidenum">
              <a:rPr lang="en-US" smtClean="0"/>
              <a:t>63</a:t>
            </a:fld>
            <a:endParaRPr lang="en-US" dirty="0"/>
          </a:p>
        </p:txBody>
      </p:sp>
      <p:sp>
        <p:nvSpPr>
          <p:cNvPr id="4" name="Date Placeholder 3"/>
          <p:cNvSpPr>
            <a:spLocks noGrp="1"/>
          </p:cNvSpPr>
          <p:nvPr>
            <p:ph type="dt" sz="half" idx="10"/>
          </p:nvPr>
        </p:nvSpPr>
        <p:spPr/>
        <p:txBody>
          <a:bodyPr/>
          <a:lstStyle/>
          <a:p>
            <a:fld id="{C0B3263A-F122-4EF4-9081-FB017E7A4826}" type="datetime1">
              <a:rPr lang="en-US" smtClean="0"/>
              <a:t>11/9/2021</a:t>
            </a:fld>
            <a:endParaRPr lang="en-US" dirty="0"/>
          </a:p>
        </p:txBody>
      </p:sp>
    </p:spTree>
    <p:extLst>
      <p:ext uri="{BB962C8B-B14F-4D97-AF65-F5344CB8AC3E}">
        <p14:creationId xmlns:p14="http://schemas.microsoft.com/office/powerpoint/2010/main" val="207269901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3200"/>
            <a:ext cx="8229600" cy="1066800"/>
          </a:xfrm>
        </p:spPr>
        <p:txBody>
          <a:bodyPr>
            <a:noAutofit/>
          </a:bodyPr>
          <a:lstStyle/>
          <a:p>
            <a:r>
              <a:rPr lang="en-US" sz="5400" dirty="0"/>
              <a:t>Important Notes</a:t>
            </a:r>
            <a:endParaRPr lang="en-US" sz="2400" b="0" i="0" u="none" strike="noStrike" baseline="0" dirty="0">
              <a:latin typeface="Arial"/>
            </a:endParaRPr>
          </a:p>
        </p:txBody>
      </p:sp>
      <p:sp>
        <p:nvSpPr>
          <p:cNvPr id="3" name="Slide Number Placeholder 2"/>
          <p:cNvSpPr>
            <a:spLocks noGrp="1"/>
          </p:cNvSpPr>
          <p:nvPr>
            <p:ph type="sldNum" sz="quarter" idx="12"/>
          </p:nvPr>
        </p:nvSpPr>
        <p:spPr/>
        <p:txBody>
          <a:bodyPr/>
          <a:lstStyle/>
          <a:p>
            <a:fld id="{D6C20473-3182-46FA-856B-F8BCEAF2E52A}" type="slidenum">
              <a:rPr lang="en-US" smtClean="0"/>
              <a:t>64</a:t>
            </a:fld>
            <a:endParaRPr lang="en-US" dirty="0"/>
          </a:p>
        </p:txBody>
      </p:sp>
      <p:sp>
        <p:nvSpPr>
          <p:cNvPr id="4" name="Date Placeholder 3"/>
          <p:cNvSpPr>
            <a:spLocks noGrp="1"/>
          </p:cNvSpPr>
          <p:nvPr>
            <p:ph type="dt" sz="half" idx="10"/>
          </p:nvPr>
        </p:nvSpPr>
        <p:spPr/>
        <p:txBody>
          <a:bodyPr/>
          <a:lstStyle/>
          <a:p>
            <a:fld id="{AD5FEC9D-EB1A-46C6-8577-D678704E18E0}" type="datetime1">
              <a:rPr lang="en-US" smtClean="0"/>
              <a:t>11/9/2021</a:t>
            </a:fld>
            <a:endParaRPr lang="en-US" dirty="0"/>
          </a:p>
        </p:txBody>
      </p:sp>
    </p:spTree>
    <p:extLst>
      <p:ext uri="{BB962C8B-B14F-4D97-AF65-F5344CB8AC3E}">
        <p14:creationId xmlns:p14="http://schemas.microsoft.com/office/powerpoint/2010/main" val="31813630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Important Notes</a:t>
            </a:r>
          </a:p>
        </p:txBody>
      </p:sp>
      <p:sp>
        <p:nvSpPr>
          <p:cNvPr id="3" name="Text Placeholder 2"/>
          <p:cNvSpPr>
            <a:spLocks noGrp="1"/>
          </p:cNvSpPr>
          <p:nvPr>
            <p:ph type="body" idx="1"/>
          </p:nvPr>
        </p:nvSpPr>
        <p:spPr>
          <a:xfrm>
            <a:off x="457200" y="1600200"/>
            <a:ext cx="8153400" cy="4876800"/>
          </a:xfrm>
        </p:spPr>
        <p:txBody>
          <a:bodyPr>
            <a:normAutofit/>
          </a:bodyPr>
          <a:lstStyle/>
          <a:p>
            <a:endParaRPr lang="en-US" sz="600" dirty="0"/>
          </a:p>
          <a:p>
            <a:pPr marL="0" indent="0">
              <a:buNone/>
            </a:pPr>
            <a:endParaRPr lang="en-US" sz="1800" dirty="0"/>
          </a:p>
          <a:p>
            <a:r>
              <a:rPr lang="en-US" dirty="0"/>
              <a:t>Immediately notify the customer when you can’t meet a delivery date, such </a:t>
            </a:r>
            <a:r>
              <a:rPr lang="en-US"/>
              <a:t>as when a </a:t>
            </a:r>
            <a:r>
              <a:rPr lang="en-US" dirty="0"/>
              <a:t>DX request is received that overrides a DO request.</a:t>
            </a:r>
          </a:p>
          <a:p>
            <a:endParaRPr lang="en-US" dirty="0"/>
          </a:p>
          <a:p>
            <a:r>
              <a:rPr lang="en-US" dirty="0"/>
              <a:t>If a company notifies the customer verbally, they should provide written notification one working day later.</a:t>
            </a:r>
          </a:p>
          <a:p>
            <a:pPr lvl="1"/>
            <a:r>
              <a:rPr lang="en-US" sz="2400" dirty="0"/>
              <a:t>This could trigger a Special Priorities Assistance (SPA) Request. SPAs will be covered in this training.</a:t>
            </a:r>
          </a:p>
        </p:txBody>
      </p:sp>
      <p:sp>
        <p:nvSpPr>
          <p:cNvPr id="4" name="Slide Number Placeholder 3"/>
          <p:cNvSpPr>
            <a:spLocks noGrp="1"/>
          </p:cNvSpPr>
          <p:nvPr>
            <p:ph type="sldNum" sz="quarter" idx="12"/>
          </p:nvPr>
        </p:nvSpPr>
        <p:spPr/>
        <p:txBody>
          <a:bodyPr/>
          <a:lstStyle/>
          <a:p>
            <a:fld id="{D6C20473-3182-46FA-856B-F8BCEAF2E52A}" type="slidenum">
              <a:rPr lang="en-US" smtClean="0"/>
              <a:t>65</a:t>
            </a:fld>
            <a:endParaRPr lang="en-US" dirty="0"/>
          </a:p>
        </p:txBody>
      </p:sp>
      <p:sp>
        <p:nvSpPr>
          <p:cNvPr id="5" name="Date Placeholder 4"/>
          <p:cNvSpPr>
            <a:spLocks noGrp="1"/>
          </p:cNvSpPr>
          <p:nvPr>
            <p:ph type="dt" sz="half" idx="10"/>
          </p:nvPr>
        </p:nvSpPr>
        <p:spPr/>
        <p:txBody>
          <a:bodyPr/>
          <a:lstStyle/>
          <a:p>
            <a:fld id="{7E493D8E-80C7-48C7-A996-ED660619237F}" type="datetime1">
              <a:rPr lang="en-US" smtClean="0"/>
              <a:t>11/9/2021</a:t>
            </a:fld>
            <a:endParaRPr lang="en-US" dirty="0"/>
          </a:p>
        </p:txBody>
      </p:sp>
    </p:spTree>
    <p:extLst>
      <p:ext uri="{BB962C8B-B14F-4D97-AF65-F5344CB8AC3E}">
        <p14:creationId xmlns:p14="http://schemas.microsoft.com/office/powerpoint/2010/main" val="274926812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3200"/>
            <a:ext cx="8229600" cy="1066800"/>
          </a:xfrm>
        </p:spPr>
        <p:txBody>
          <a:bodyPr>
            <a:noAutofit/>
          </a:bodyPr>
          <a:lstStyle/>
          <a:p>
            <a:br>
              <a:rPr lang="en-US" sz="5400" b="1" dirty="0"/>
            </a:br>
            <a:r>
              <a:rPr lang="en-US" sz="5400" b="1" dirty="0"/>
              <a:t>Who must comply with the DPAS?</a:t>
            </a:r>
            <a:endParaRPr lang="en-US" sz="2400" b="0" i="0" u="none" strike="noStrike" baseline="0" dirty="0">
              <a:latin typeface="Arial"/>
            </a:endParaRPr>
          </a:p>
        </p:txBody>
      </p:sp>
      <p:sp>
        <p:nvSpPr>
          <p:cNvPr id="3" name="Slide Number Placeholder 2"/>
          <p:cNvSpPr>
            <a:spLocks noGrp="1"/>
          </p:cNvSpPr>
          <p:nvPr>
            <p:ph type="sldNum" sz="quarter" idx="12"/>
          </p:nvPr>
        </p:nvSpPr>
        <p:spPr/>
        <p:txBody>
          <a:bodyPr/>
          <a:lstStyle/>
          <a:p>
            <a:fld id="{D6C20473-3182-46FA-856B-F8BCEAF2E52A}" type="slidenum">
              <a:rPr lang="en-US" smtClean="0"/>
              <a:t>66</a:t>
            </a:fld>
            <a:endParaRPr lang="en-US" dirty="0"/>
          </a:p>
        </p:txBody>
      </p:sp>
      <p:sp>
        <p:nvSpPr>
          <p:cNvPr id="4" name="Date Placeholder 3"/>
          <p:cNvSpPr>
            <a:spLocks noGrp="1"/>
          </p:cNvSpPr>
          <p:nvPr>
            <p:ph type="dt" sz="half" idx="10"/>
          </p:nvPr>
        </p:nvSpPr>
        <p:spPr/>
        <p:txBody>
          <a:bodyPr/>
          <a:lstStyle/>
          <a:p>
            <a:fld id="{D8181890-EB94-47FA-9D36-8CCF6AC3BCDD}" type="datetime1">
              <a:rPr lang="en-US" smtClean="0"/>
              <a:t>11/9/2021</a:t>
            </a:fld>
            <a:endParaRPr lang="en-US" dirty="0"/>
          </a:p>
        </p:txBody>
      </p:sp>
    </p:spTree>
    <p:extLst>
      <p:ext uri="{BB962C8B-B14F-4D97-AF65-F5344CB8AC3E}">
        <p14:creationId xmlns:p14="http://schemas.microsoft.com/office/powerpoint/2010/main" val="5459832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Who must comply with the DPAS?</a:t>
            </a:r>
          </a:p>
        </p:txBody>
      </p:sp>
      <p:sp>
        <p:nvSpPr>
          <p:cNvPr id="3" name="Text Placeholder 2"/>
          <p:cNvSpPr>
            <a:spLocks noGrp="1"/>
          </p:cNvSpPr>
          <p:nvPr>
            <p:ph type="body" idx="1"/>
          </p:nvPr>
        </p:nvSpPr>
        <p:spPr/>
        <p:txBody>
          <a:bodyPr>
            <a:normAutofit/>
          </a:bodyPr>
          <a:lstStyle/>
          <a:p>
            <a:endParaRPr lang="en-US" dirty="0"/>
          </a:p>
          <a:p>
            <a:r>
              <a:rPr lang="en-US" dirty="0"/>
              <a:t>All companies in the United States must comply with the provisions of the DPAS regulation.</a:t>
            </a:r>
          </a:p>
          <a:p>
            <a:pPr marL="0" indent="0">
              <a:buNone/>
            </a:pPr>
            <a:endParaRPr lang="en-US" dirty="0"/>
          </a:p>
          <a:p>
            <a:r>
              <a:rPr lang="en-US" dirty="0"/>
              <a:t>Any person who places or receives a rated order should be thoroughly familiar with, and must comply with, the provisions of the DPAS regulation.</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D6C20473-3182-46FA-856B-F8BCEAF2E52A}" type="slidenum">
              <a:rPr lang="en-US" smtClean="0"/>
              <a:t>67</a:t>
            </a:fld>
            <a:endParaRPr lang="en-US" dirty="0"/>
          </a:p>
        </p:txBody>
      </p:sp>
      <p:sp>
        <p:nvSpPr>
          <p:cNvPr id="5" name="Date Placeholder 4"/>
          <p:cNvSpPr>
            <a:spLocks noGrp="1"/>
          </p:cNvSpPr>
          <p:nvPr>
            <p:ph type="dt" sz="half" idx="10"/>
          </p:nvPr>
        </p:nvSpPr>
        <p:spPr/>
        <p:txBody>
          <a:bodyPr/>
          <a:lstStyle/>
          <a:p>
            <a:fld id="{C411F51D-26D5-44A4-BF83-73D30C3378C4}" type="datetime1">
              <a:rPr lang="en-US" smtClean="0"/>
              <a:t>11/9/2021</a:t>
            </a:fld>
            <a:endParaRPr lang="en-US" dirty="0"/>
          </a:p>
        </p:txBody>
      </p:sp>
    </p:spTree>
    <p:extLst>
      <p:ext uri="{BB962C8B-B14F-4D97-AF65-F5344CB8AC3E}">
        <p14:creationId xmlns:p14="http://schemas.microsoft.com/office/powerpoint/2010/main" val="32555521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3200"/>
            <a:ext cx="8229600" cy="1066800"/>
          </a:xfrm>
        </p:spPr>
        <p:txBody>
          <a:bodyPr>
            <a:noAutofit/>
          </a:bodyPr>
          <a:lstStyle/>
          <a:p>
            <a:r>
              <a:rPr lang="en-US" sz="5400" dirty="0"/>
              <a:t>How do I get assistance in the event of a problem?</a:t>
            </a:r>
            <a:br>
              <a:rPr lang="en-US" sz="5400" dirty="0"/>
            </a:br>
            <a:r>
              <a:rPr lang="en-US" sz="4400" dirty="0">
                <a:solidFill>
                  <a:schemeClr val="accent1"/>
                </a:solidFill>
              </a:rPr>
              <a:t>Special Priorities Assistance</a:t>
            </a:r>
            <a:endParaRPr lang="en-US" sz="1800" b="0" i="0" u="none" strike="noStrike" baseline="0" dirty="0">
              <a:solidFill>
                <a:schemeClr val="accent1"/>
              </a:solidFill>
              <a:latin typeface="Arial"/>
            </a:endParaRPr>
          </a:p>
        </p:txBody>
      </p:sp>
      <p:sp>
        <p:nvSpPr>
          <p:cNvPr id="3" name="Slide Number Placeholder 2"/>
          <p:cNvSpPr>
            <a:spLocks noGrp="1"/>
          </p:cNvSpPr>
          <p:nvPr>
            <p:ph type="sldNum" sz="quarter" idx="12"/>
          </p:nvPr>
        </p:nvSpPr>
        <p:spPr/>
        <p:txBody>
          <a:bodyPr/>
          <a:lstStyle/>
          <a:p>
            <a:fld id="{D6C20473-3182-46FA-856B-F8BCEAF2E52A}" type="slidenum">
              <a:rPr lang="en-US" smtClean="0"/>
              <a:t>68</a:t>
            </a:fld>
            <a:endParaRPr lang="en-US" dirty="0"/>
          </a:p>
        </p:txBody>
      </p:sp>
      <p:sp>
        <p:nvSpPr>
          <p:cNvPr id="4" name="Date Placeholder 3"/>
          <p:cNvSpPr>
            <a:spLocks noGrp="1"/>
          </p:cNvSpPr>
          <p:nvPr>
            <p:ph type="dt" sz="half" idx="10"/>
          </p:nvPr>
        </p:nvSpPr>
        <p:spPr/>
        <p:txBody>
          <a:bodyPr/>
          <a:lstStyle/>
          <a:p>
            <a:fld id="{2EBAE468-FA46-4533-B258-870042CC0A48}" type="datetime1">
              <a:rPr lang="en-US" smtClean="0"/>
              <a:t>11/9/2021</a:t>
            </a:fld>
            <a:endParaRPr lang="en-US" dirty="0"/>
          </a:p>
        </p:txBody>
      </p:sp>
    </p:spTree>
    <p:extLst>
      <p:ext uri="{BB962C8B-B14F-4D97-AF65-F5344CB8AC3E}">
        <p14:creationId xmlns:p14="http://schemas.microsoft.com/office/powerpoint/2010/main" val="2969577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Special Priorities</a:t>
            </a:r>
            <a:br>
              <a:rPr lang="en-US" sz="4000" b="1" dirty="0"/>
            </a:br>
            <a:r>
              <a:rPr lang="en-US" sz="4000" b="1" dirty="0"/>
              <a:t>Assistance</a:t>
            </a:r>
            <a:endParaRPr lang="en-US" sz="4000" dirty="0"/>
          </a:p>
        </p:txBody>
      </p:sp>
      <p:sp>
        <p:nvSpPr>
          <p:cNvPr id="3" name="Text Placeholder 2"/>
          <p:cNvSpPr>
            <a:spLocks noGrp="1"/>
          </p:cNvSpPr>
          <p:nvPr>
            <p:ph type="body" idx="1"/>
          </p:nvPr>
        </p:nvSpPr>
        <p:spPr/>
        <p:txBody>
          <a:bodyPr>
            <a:normAutofit/>
          </a:bodyPr>
          <a:lstStyle/>
          <a:p>
            <a:pPr marL="0" indent="0">
              <a:buNone/>
            </a:pPr>
            <a:endParaRPr lang="en-US" b="1" dirty="0"/>
          </a:p>
          <a:p>
            <a:r>
              <a:rPr lang="en-US" dirty="0"/>
              <a:t>The DPAS is designed to be largely self-executing; however, problems may arise from time-to-time.</a:t>
            </a:r>
          </a:p>
          <a:p>
            <a:endParaRPr lang="en-US" dirty="0"/>
          </a:p>
          <a:p>
            <a:r>
              <a:rPr lang="en-US" dirty="0"/>
              <a:t>In the event of a problem, a person should immediately contact the appropriate contract administration officer for guidance or assistance. </a:t>
            </a:r>
          </a:p>
          <a:p>
            <a:pPr marL="0" indent="0">
              <a:buNone/>
            </a:pPr>
            <a:endParaRPr lang="en-US" dirty="0"/>
          </a:p>
          <a:p>
            <a:r>
              <a:rPr lang="en-US" dirty="0"/>
              <a:t>If additional formal aid is needed, special priorities assistance (SPA) should be sought from the Delegate Agency through the contract administration officer.</a:t>
            </a:r>
          </a:p>
          <a:p>
            <a:pPr marL="0" indent="0">
              <a:buNone/>
            </a:pPr>
            <a:endParaRPr lang="en-US" dirty="0"/>
          </a:p>
        </p:txBody>
      </p:sp>
      <p:sp>
        <p:nvSpPr>
          <p:cNvPr id="4" name="Slide Number Placeholder 3"/>
          <p:cNvSpPr>
            <a:spLocks noGrp="1"/>
          </p:cNvSpPr>
          <p:nvPr>
            <p:ph type="sldNum" sz="quarter" idx="12"/>
          </p:nvPr>
        </p:nvSpPr>
        <p:spPr/>
        <p:txBody>
          <a:bodyPr/>
          <a:lstStyle/>
          <a:p>
            <a:fld id="{D6C20473-3182-46FA-856B-F8BCEAF2E52A}" type="slidenum">
              <a:rPr lang="en-US" smtClean="0"/>
              <a:t>69</a:t>
            </a:fld>
            <a:endParaRPr lang="en-US" dirty="0"/>
          </a:p>
        </p:txBody>
      </p:sp>
      <p:sp>
        <p:nvSpPr>
          <p:cNvPr id="5" name="Date Placeholder 4"/>
          <p:cNvSpPr>
            <a:spLocks noGrp="1"/>
          </p:cNvSpPr>
          <p:nvPr>
            <p:ph type="dt" sz="half" idx="10"/>
          </p:nvPr>
        </p:nvSpPr>
        <p:spPr/>
        <p:txBody>
          <a:bodyPr/>
          <a:lstStyle/>
          <a:p>
            <a:fld id="{32889B00-C8D8-4665-A1DE-1F66052F9D69}" type="datetime1">
              <a:rPr lang="en-US" smtClean="0"/>
              <a:t>11/9/2021</a:t>
            </a:fld>
            <a:endParaRPr lang="en-US" dirty="0"/>
          </a:p>
        </p:txBody>
      </p:sp>
    </p:spTree>
    <p:extLst>
      <p:ext uri="{BB962C8B-B14F-4D97-AF65-F5344CB8AC3E}">
        <p14:creationId xmlns:p14="http://schemas.microsoft.com/office/powerpoint/2010/main" val="4149655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What is the DPAS?</a:t>
            </a:r>
            <a:endParaRPr lang="en-US" dirty="0"/>
          </a:p>
        </p:txBody>
      </p:sp>
      <p:sp>
        <p:nvSpPr>
          <p:cNvPr id="3" name="Text Placeholder 2"/>
          <p:cNvSpPr>
            <a:spLocks noGrp="1"/>
          </p:cNvSpPr>
          <p:nvPr>
            <p:ph type="body" idx="1"/>
          </p:nvPr>
        </p:nvSpPr>
        <p:spPr/>
        <p:txBody>
          <a:bodyPr>
            <a:noAutofit/>
          </a:bodyPr>
          <a:lstStyle/>
          <a:p>
            <a:endParaRPr lang="en-US" sz="1800" dirty="0"/>
          </a:p>
          <a:p>
            <a:r>
              <a:rPr lang="en-US" sz="2000" dirty="0"/>
              <a:t>The DPAS is used to prioritize national defense-related contracts/orders throughout the U.S. supply chain in order to support: </a:t>
            </a:r>
          </a:p>
          <a:p>
            <a:pPr lvl="1"/>
            <a:r>
              <a:rPr lang="en-US" sz="2000" dirty="0"/>
              <a:t> military programs</a:t>
            </a:r>
          </a:p>
          <a:p>
            <a:pPr lvl="1"/>
            <a:r>
              <a:rPr lang="en-US" sz="2000" dirty="0"/>
              <a:t> energy programs</a:t>
            </a:r>
          </a:p>
          <a:p>
            <a:pPr lvl="1"/>
            <a:r>
              <a:rPr lang="en-US" sz="2000" dirty="0"/>
              <a:t> homeland security</a:t>
            </a:r>
          </a:p>
          <a:p>
            <a:pPr lvl="1"/>
            <a:r>
              <a:rPr lang="en-US" sz="2000" dirty="0"/>
              <a:t> emergency preparedness</a:t>
            </a:r>
          </a:p>
          <a:p>
            <a:pPr lvl="1"/>
            <a:r>
              <a:rPr lang="en-US" sz="2000" dirty="0"/>
              <a:t> critical infrastructure</a:t>
            </a:r>
          </a:p>
          <a:p>
            <a:pPr marL="457200" lvl="1" indent="0">
              <a:buNone/>
            </a:pPr>
            <a:endParaRPr lang="en-US" sz="2000" dirty="0"/>
          </a:p>
          <a:p>
            <a:r>
              <a:rPr lang="en-US" sz="2000" dirty="0"/>
              <a:t>The use of the DPAS is not limited to crises, emergency, or armed conflict.</a:t>
            </a:r>
          </a:p>
          <a:p>
            <a:pPr marL="0" indent="0">
              <a:buNone/>
            </a:pPr>
            <a:endParaRPr lang="en-US" sz="2000" dirty="0"/>
          </a:p>
          <a:p>
            <a:r>
              <a:rPr lang="en-US" sz="2000" dirty="0"/>
              <a:t>The DPAS can also be used to provide military or critical infrastructure assistance to foreign nations.</a:t>
            </a:r>
          </a:p>
        </p:txBody>
      </p:sp>
      <p:sp>
        <p:nvSpPr>
          <p:cNvPr id="4" name="Slide Number Placeholder 3"/>
          <p:cNvSpPr>
            <a:spLocks noGrp="1"/>
          </p:cNvSpPr>
          <p:nvPr>
            <p:ph type="sldNum" sz="quarter" idx="12"/>
          </p:nvPr>
        </p:nvSpPr>
        <p:spPr/>
        <p:txBody>
          <a:bodyPr/>
          <a:lstStyle/>
          <a:p>
            <a:fld id="{D6C20473-3182-46FA-856B-F8BCEAF2E52A}" type="slidenum">
              <a:rPr lang="en-US" smtClean="0"/>
              <a:t>7</a:t>
            </a:fld>
            <a:endParaRPr lang="en-US" dirty="0"/>
          </a:p>
        </p:txBody>
      </p:sp>
      <p:sp>
        <p:nvSpPr>
          <p:cNvPr id="5" name="Date Placeholder 4"/>
          <p:cNvSpPr>
            <a:spLocks noGrp="1"/>
          </p:cNvSpPr>
          <p:nvPr>
            <p:ph type="dt" sz="half" idx="10"/>
          </p:nvPr>
        </p:nvSpPr>
        <p:spPr/>
        <p:txBody>
          <a:bodyPr/>
          <a:lstStyle/>
          <a:p>
            <a:fld id="{B764B086-C424-4A34-940C-32FC002C1FB1}" type="datetime1">
              <a:rPr lang="en-US" smtClean="0"/>
              <a:t>11/9/2021</a:t>
            </a:fld>
            <a:endParaRPr lang="en-US" dirty="0"/>
          </a:p>
        </p:txBody>
      </p:sp>
    </p:spTree>
    <p:extLst>
      <p:ext uri="{BB962C8B-B14F-4D97-AF65-F5344CB8AC3E}">
        <p14:creationId xmlns:p14="http://schemas.microsoft.com/office/powerpoint/2010/main" val="5100593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Special Priorities</a:t>
            </a:r>
            <a:br>
              <a:rPr lang="en-US" sz="4000" b="1" dirty="0"/>
            </a:br>
            <a:r>
              <a:rPr lang="en-US" sz="4000" b="1" dirty="0"/>
              <a:t>Assistance</a:t>
            </a:r>
            <a:endParaRPr lang="en-US" sz="4000" dirty="0"/>
          </a:p>
        </p:txBody>
      </p:sp>
      <p:sp>
        <p:nvSpPr>
          <p:cNvPr id="3" name="Text Placeholder 2"/>
          <p:cNvSpPr>
            <a:spLocks noGrp="1"/>
          </p:cNvSpPr>
          <p:nvPr>
            <p:ph type="body" idx="1"/>
          </p:nvPr>
        </p:nvSpPr>
        <p:spPr/>
        <p:txBody>
          <a:bodyPr>
            <a:normAutofit fontScale="25000" lnSpcReduction="20000"/>
          </a:bodyPr>
          <a:lstStyle/>
          <a:p>
            <a:pPr marL="0" indent="0">
              <a:buNone/>
            </a:pPr>
            <a:endParaRPr lang="en-US" b="1" dirty="0"/>
          </a:p>
          <a:p>
            <a:endParaRPr lang="en-US" sz="9600" dirty="0"/>
          </a:p>
          <a:p>
            <a:r>
              <a:rPr lang="en-US" sz="8000" dirty="0"/>
              <a:t>SPA can be provided for any reason in support of the DPAS regulation, such as:</a:t>
            </a:r>
          </a:p>
          <a:p>
            <a:pPr lvl="1"/>
            <a:r>
              <a:rPr lang="en-US" sz="8000" dirty="0"/>
              <a:t>Assisting in obtaining timely deliveries of items needed to satisfy rated orders</a:t>
            </a:r>
          </a:p>
          <a:p>
            <a:pPr lvl="1"/>
            <a:r>
              <a:rPr lang="en-US" sz="8000" dirty="0"/>
              <a:t>Authorizing the use of priority ratings on orders to obtain items not normally ratable under this regulation</a:t>
            </a:r>
          </a:p>
          <a:p>
            <a:pPr marL="457200" lvl="1" indent="0">
              <a:buNone/>
            </a:pPr>
            <a:endParaRPr lang="en-US" sz="8000" dirty="0"/>
          </a:p>
          <a:p>
            <a:r>
              <a:rPr lang="en-US" sz="7600" dirty="0"/>
              <a:t>A request for special priorities assistance or priority rating authority must be submitted on Form BIS-999 to the local contract administration representative.  </a:t>
            </a:r>
          </a:p>
          <a:p>
            <a:pPr lvl="1"/>
            <a:r>
              <a:rPr lang="en-US" sz="8000" dirty="0"/>
              <a:t>Form BIS-999 may be obtained from the Delegate Agency representative or from the Department of Commerce. </a:t>
            </a:r>
          </a:p>
          <a:p>
            <a:pPr lvl="1"/>
            <a:r>
              <a:rPr lang="en-US" sz="8000" dirty="0"/>
              <a:t>A sample of Form BIS-999 can be found in the following slide.</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D6C20473-3182-46FA-856B-F8BCEAF2E52A}" type="slidenum">
              <a:rPr lang="en-US" smtClean="0"/>
              <a:t>70</a:t>
            </a:fld>
            <a:endParaRPr lang="en-US" dirty="0"/>
          </a:p>
        </p:txBody>
      </p:sp>
      <p:sp>
        <p:nvSpPr>
          <p:cNvPr id="5" name="Date Placeholder 4"/>
          <p:cNvSpPr>
            <a:spLocks noGrp="1"/>
          </p:cNvSpPr>
          <p:nvPr>
            <p:ph type="dt" sz="half" idx="10"/>
          </p:nvPr>
        </p:nvSpPr>
        <p:spPr/>
        <p:txBody>
          <a:bodyPr/>
          <a:lstStyle/>
          <a:p>
            <a:fld id="{8967CA5E-7C20-432D-B1EC-0B24071754AC}" type="datetime1">
              <a:rPr lang="en-US" smtClean="0"/>
              <a:t>11/9/2021</a:t>
            </a:fld>
            <a:endParaRPr lang="en-US" dirty="0"/>
          </a:p>
        </p:txBody>
      </p:sp>
    </p:spTree>
    <p:extLst>
      <p:ext uri="{BB962C8B-B14F-4D97-AF65-F5344CB8AC3E}">
        <p14:creationId xmlns:p14="http://schemas.microsoft.com/office/powerpoint/2010/main" val="363348687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Example:</a:t>
            </a:r>
            <a:br>
              <a:rPr lang="en-US" b="1" dirty="0"/>
            </a:br>
            <a:r>
              <a:rPr lang="en-US" b="1" dirty="0"/>
              <a:t>SPA Form BIS-999</a:t>
            </a:r>
            <a:endParaRPr lang="en-US" dirty="0"/>
          </a:p>
        </p:txBody>
      </p:sp>
      <p:sp>
        <p:nvSpPr>
          <p:cNvPr id="3" name="Text Placeholder 2"/>
          <p:cNvSpPr>
            <a:spLocks noGrp="1"/>
          </p:cNvSpPr>
          <p:nvPr>
            <p:ph type="body" idx="1"/>
          </p:nvPr>
        </p:nvSpPr>
        <p:spPr/>
        <p:txBody>
          <a:bodyPr/>
          <a:lstStyle/>
          <a:p>
            <a:pPr marL="0" indent="0" algn="ctr">
              <a:buNone/>
            </a:pPr>
            <a:endParaRPr lang="en-US" u="sng"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793" y="1682204"/>
            <a:ext cx="7584931" cy="4389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D6C20473-3182-46FA-856B-F8BCEAF2E52A}" type="slidenum">
              <a:rPr lang="en-US" smtClean="0"/>
              <a:t>71</a:t>
            </a:fld>
            <a:endParaRPr lang="en-US" dirty="0"/>
          </a:p>
        </p:txBody>
      </p:sp>
      <p:sp>
        <p:nvSpPr>
          <p:cNvPr id="5" name="TextBox 4"/>
          <p:cNvSpPr txBox="1"/>
          <p:nvPr/>
        </p:nvSpPr>
        <p:spPr>
          <a:xfrm>
            <a:off x="1905000" y="3048000"/>
            <a:ext cx="5105400" cy="1200329"/>
          </a:xfrm>
          <a:prstGeom prst="rect">
            <a:avLst/>
          </a:prstGeom>
          <a:noFill/>
        </p:spPr>
        <p:txBody>
          <a:bodyPr wrap="square" rtlCol="0">
            <a:spAutoFit/>
          </a:bodyPr>
          <a:lstStyle/>
          <a:p>
            <a:r>
              <a:rPr lang="en-US" sz="3600" b="1" dirty="0">
                <a:solidFill>
                  <a:srgbClr val="FF0000"/>
                </a:solidFill>
                <a:effectLst>
                  <a:outerShdw blurRad="38100" dist="38100" dir="2700000" algn="tl">
                    <a:srgbClr val="000000">
                      <a:alpha val="43137"/>
                    </a:srgbClr>
                  </a:outerShdw>
                </a:effectLst>
              </a:rPr>
              <a:t>This form can be found as Appendix I to 15 CFR 700</a:t>
            </a:r>
          </a:p>
        </p:txBody>
      </p:sp>
      <p:sp>
        <p:nvSpPr>
          <p:cNvPr id="6" name="Date Placeholder 5"/>
          <p:cNvSpPr>
            <a:spLocks noGrp="1"/>
          </p:cNvSpPr>
          <p:nvPr>
            <p:ph type="dt" sz="half" idx="10"/>
          </p:nvPr>
        </p:nvSpPr>
        <p:spPr/>
        <p:txBody>
          <a:bodyPr/>
          <a:lstStyle/>
          <a:p>
            <a:fld id="{8BBE8C12-0591-4C6E-8AA5-3BDD4FF4325D}" type="datetime1">
              <a:rPr lang="en-US" smtClean="0"/>
              <a:t>11/9/2021</a:t>
            </a:fld>
            <a:endParaRPr lang="en-US" dirty="0"/>
          </a:p>
        </p:txBody>
      </p:sp>
    </p:spTree>
    <p:extLst>
      <p:ext uri="{BB962C8B-B14F-4D97-AF65-F5344CB8AC3E}">
        <p14:creationId xmlns:p14="http://schemas.microsoft.com/office/powerpoint/2010/main" val="2247638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Special Priorities</a:t>
            </a:r>
            <a:br>
              <a:rPr lang="en-US" sz="4000" b="1" dirty="0"/>
            </a:br>
            <a:r>
              <a:rPr lang="en-US" sz="4000" b="1" dirty="0"/>
              <a:t>Assistance</a:t>
            </a:r>
            <a:endParaRPr lang="en-US" sz="4000" dirty="0"/>
          </a:p>
        </p:txBody>
      </p:sp>
      <p:sp>
        <p:nvSpPr>
          <p:cNvPr id="3" name="Text Placeholder 2"/>
          <p:cNvSpPr>
            <a:spLocks noGrp="1"/>
          </p:cNvSpPr>
          <p:nvPr>
            <p:ph type="body" idx="1"/>
          </p:nvPr>
        </p:nvSpPr>
        <p:spPr/>
        <p:txBody>
          <a:bodyPr>
            <a:normAutofit/>
          </a:bodyPr>
          <a:lstStyle/>
          <a:p>
            <a:pPr marL="0" indent="0">
              <a:buNone/>
            </a:pPr>
            <a:endParaRPr lang="en-US" sz="3100" b="1" dirty="0"/>
          </a:p>
          <a:p>
            <a:pPr marL="0" indent="0">
              <a:buNone/>
            </a:pPr>
            <a:r>
              <a:rPr lang="en-US" sz="2000" dirty="0"/>
              <a:t>The following topics are covered in the DPAS regulation regarding SPA.  The following slides provide additional information:</a:t>
            </a:r>
          </a:p>
          <a:p>
            <a:pPr marL="0" indent="0">
              <a:buNone/>
            </a:pPr>
            <a:endParaRPr lang="en-US" sz="2000" dirty="0"/>
          </a:p>
          <a:p>
            <a:r>
              <a:rPr lang="en-US" sz="2000" dirty="0"/>
              <a:t>Requests for Priority Rating Authority (15 CFR § 700.51)</a:t>
            </a:r>
          </a:p>
          <a:p>
            <a:r>
              <a:rPr lang="en-US" sz="2000" dirty="0"/>
              <a:t>Examples of Assistance (15 CFR § 700.52)</a:t>
            </a:r>
          </a:p>
          <a:p>
            <a:r>
              <a:rPr lang="en-US" sz="2000" dirty="0"/>
              <a:t>Criteria for Assistance (15 CFR § 700.53)</a:t>
            </a:r>
          </a:p>
          <a:p>
            <a:r>
              <a:rPr lang="en-US" sz="2000" dirty="0"/>
              <a:t>Instances where assistance will not be provided (15 CFR § 700.54)</a:t>
            </a:r>
          </a:p>
          <a:p>
            <a:r>
              <a:rPr lang="en-US" sz="2000" dirty="0"/>
              <a:t>Assistance programs with Canada and other nations (15 CFR § 700.56)</a:t>
            </a:r>
          </a:p>
          <a:p>
            <a:pPr lvl="1"/>
            <a:endParaRPr lang="en-US" dirty="0"/>
          </a:p>
          <a:p>
            <a:pPr lvl="1"/>
            <a:endParaRPr lang="en-US" dirty="0"/>
          </a:p>
        </p:txBody>
      </p:sp>
      <p:sp>
        <p:nvSpPr>
          <p:cNvPr id="4" name="Slide Number Placeholder 3"/>
          <p:cNvSpPr>
            <a:spLocks noGrp="1"/>
          </p:cNvSpPr>
          <p:nvPr>
            <p:ph type="sldNum" sz="quarter" idx="12"/>
          </p:nvPr>
        </p:nvSpPr>
        <p:spPr/>
        <p:txBody>
          <a:bodyPr/>
          <a:lstStyle/>
          <a:p>
            <a:fld id="{D6C20473-3182-46FA-856B-F8BCEAF2E52A}" type="slidenum">
              <a:rPr lang="en-US" smtClean="0"/>
              <a:t>72</a:t>
            </a:fld>
            <a:endParaRPr lang="en-US" dirty="0"/>
          </a:p>
        </p:txBody>
      </p:sp>
      <p:sp>
        <p:nvSpPr>
          <p:cNvPr id="5" name="Date Placeholder 4"/>
          <p:cNvSpPr>
            <a:spLocks noGrp="1"/>
          </p:cNvSpPr>
          <p:nvPr>
            <p:ph type="dt" sz="half" idx="10"/>
          </p:nvPr>
        </p:nvSpPr>
        <p:spPr/>
        <p:txBody>
          <a:bodyPr/>
          <a:lstStyle/>
          <a:p>
            <a:fld id="{32E4354B-1982-44E2-968E-95D720C80EEE}" type="datetime1">
              <a:rPr lang="en-US" smtClean="0"/>
              <a:t>11/9/2021</a:t>
            </a:fld>
            <a:endParaRPr lang="en-US" dirty="0"/>
          </a:p>
        </p:txBody>
      </p:sp>
    </p:spTree>
    <p:extLst>
      <p:ext uri="{BB962C8B-B14F-4D97-AF65-F5344CB8AC3E}">
        <p14:creationId xmlns:p14="http://schemas.microsoft.com/office/powerpoint/2010/main" val="3370139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t>SPA: </a:t>
            </a:r>
            <a:r>
              <a:rPr lang="en-US" sz="4000" b="1" dirty="0"/>
              <a:t>Requests for Priority Rating Authority</a:t>
            </a:r>
            <a:endParaRPr lang="en-US" sz="4000" dirty="0"/>
          </a:p>
        </p:txBody>
      </p:sp>
      <p:sp>
        <p:nvSpPr>
          <p:cNvPr id="3" name="Text Placeholder 2"/>
          <p:cNvSpPr>
            <a:spLocks noGrp="1"/>
          </p:cNvSpPr>
          <p:nvPr>
            <p:ph type="body" idx="1"/>
          </p:nvPr>
        </p:nvSpPr>
        <p:spPr/>
        <p:txBody>
          <a:bodyPr>
            <a:normAutofit fontScale="92500" lnSpcReduction="20000"/>
          </a:bodyPr>
          <a:lstStyle/>
          <a:p>
            <a:pPr marL="0" indent="0">
              <a:buNone/>
            </a:pPr>
            <a:endParaRPr lang="en-US" b="1" dirty="0"/>
          </a:p>
          <a:p>
            <a:r>
              <a:rPr lang="en-US" dirty="0"/>
              <a:t>If a rated order is likely to be delayed because a person is unable to obtain items not normally rated under 15 CFR Part 700, the person may request the authority to use a priority rating in ordering the needed items.  Examples include:</a:t>
            </a:r>
          </a:p>
          <a:p>
            <a:pPr lvl="1"/>
            <a:r>
              <a:rPr lang="en-US" sz="2400" dirty="0"/>
              <a:t>Production or construction equipment;</a:t>
            </a:r>
          </a:p>
          <a:p>
            <a:pPr lvl="1"/>
            <a:r>
              <a:rPr lang="en-US" sz="2400" dirty="0"/>
              <a:t>Computers when not used as production items; and</a:t>
            </a:r>
          </a:p>
          <a:p>
            <a:pPr lvl="1"/>
            <a:r>
              <a:rPr lang="en-US" sz="2400" dirty="0"/>
              <a:t>Expansion, rebuilding, or replacing plant facilities.</a:t>
            </a:r>
          </a:p>
          <a:p>
            <a:pPr marL="0" indent="0">
              <a:buNone/>
            </a:pPr>
            <a:endParaRPr lang="en-US" dirty="0"/>
          </a:p>
          <a:p>
            <a:r>
              <a:rPr lang="en-US" dirty="0"/>
              <a:t>In certain cases and upon specific request, the DOC, in order to promote the national defense, may authorize a person to place a priority rating on an order to a supplier in advance of the issuance of a rated prime contract.</a:t>
            </a:r>
          </a:p>
          <a:p>
            <a:endParaRPr lang="en-US" dirty="0"/>
          </a:p>
          <a:p>
            <a:r>
              <a:rPr lang="en-US" dirty="0"/>
              <a:t>For more information, see 15 CFR § 700.51. </a:t>
            </a:r>
          </a:p>
        </p:txBody>
      </p:sp>
      <p:sp>
        <p:nvSpPr>
          <p:cNvPr id="4" name="Slide Number Placeholder 3"/>
          <p:cNvSpPr>
            <a:spLocks noGrp="1"/>
          </p:cNvSpPr>
          <p:nvPr>
            <p:ph type="sldNum" sz="quarter" idx="12"/>
          </p:nvPr>
        </p:nvSpPr>
        <p:spPr/>
        <p:txBody>
          <a:bodyPr/>
          <a:lstStyle/>
          <a:p>
            <a:fld id="{D6C20473-3182-46FA-856B-F8BCEAF2E52A}" type="slidenum">
              <a:rPr lang="en-US" smtClean="0"/>
              <a:t>73</a:t>
            </a:fld>
            <a:endParaRPr lang="en-US" dirty="0"/>
          </a:p>
        </p:txBody>
      </p:sp>
      <p:sp>
        <p:nvSpPr>
          <p:cNvPr id="5" name="Date Placeholder 4"/>
          <p:cNvSpPr>
            <a:spLocks noGrp="1"/>
          </p:cNvSpPr>
          <p:nvPr>
            <p:ph type="dt" sz="half" idx="10"/>
          </p:nvPr>
        </p:nvSpPr>
        <p:spPr/>
        <p:txBody>
          <a:bodyPr/>
          <a:lstStyle/>
          <a:p>
            <a:fld id="{165CCCA0-E4DD-4D84-878F-50C6782CD51C}" type="datetime1">
              <a:rPr lang="en-US" smtClean="0"/>
              <a:t>11/9/2021</a:t>
            </a:fld>
            <a:endParaRPr lang="en-US" dirty="0"/>
          </a:p>
        </p:txBody>
      </p:sp>
    </p:spTree>
    <p:extLst>
      <p:ext uri="{BB962C8B-B14F-4D97-AF65-F5344CB8AC3E}">
        <p14:creationId xmlns:p14="http://schemas.microsoft.com/office/powerpoint/2010/main" val="204161887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a:t>SPA: Examples </a:t>
            </a:r>
            <a:r>
              <a:rPr lang="en-US" sz="4000" b="1" dirty="0"/>
              <a:t>of Assistance</a:t>
            </a:r>
            <a:endParaRPr lang="en-US" sz="4000" dirty="0"/>
          </a:p>
        </p:txBody>
      </p:sp>
      <p:sp>
        <p:nvSpPr>
          <p:cNvPr id="3" name="Text Placeholder 2"/>
          <p:cNvSpPr>
            <a:spLocks noGrp="1"/>
          </p:cNvSpPr>
          <p:nvPr>
            <p:ph type="body" idx="1"/>
          </p:nvPr>
        </p:nvSpPr>
        <p:spPr/>
        <p:txBody>
          <a:bodyPr>
            <a:normAutofit/>
          </a:bodyPr>
          <a:lstStyle/>
          <a:p>
            <a:pPr marL="0" indent="0">
              <a:buNone/>
            </a:pPr>
            <a:endParaRPr lang="en-US" b="1" dirty="0"/>
          </a:p>
          <a:p>
            <a:pPr marL="0" indent="0">
              <a:buNone/>
            </a:pPr>
            <a:r>
              <a:rPr lang="en-US" dirty="0"/>
              <a:t>While special priorities assistance may be provided for any reason in support of 15 CFR 700, it is usually provided in situations where: </a:t>
            </a:r>
          </a:p>
          <a:p>
            <a:pPr marL="0" indent="0">
              <a:buNone/>
            </a:pPr>
            <a:endParaRPr lang="en-US" sz="2800" dirty="0"/>
          </a:p>
          <a:p>
            <a:r>
              <a:rPr lang="en-US" dirty="0"/>
              <a:t>There is difficulty in obtaining delivery against a rated order by the required delivery date.</a:t>
            </a:r>
          </a:p>
          <a:p>
            <a:pPr marL="0" indent="0">
              <a:buNone/>
            </a:pPr>
            <a:endParaRPr lang="en-US" dirty="0"/>
          </a:p>
          <a:p>
            <a:r>
              <a:rPr lang="en-US" dirty="0"/>
              <a:t>Delivery conflicts need to be resolved.</a:t>
            </a:r>
          </a:p>
        </p:txBody>
      </p:sp>
      <p:sp>
        <p:nvSpPr>
          <p:cNvPr id="4" name="Slide Number Placeholder 3"/>
          <p:cNvSpPr>
            <a:spLocks noGrp="1"/>
          </p:cNvSpPr>
          <p:nvPr>
            <p:ph type="sldNum" sz="quarter" idx="12"/>
          </p:nvPr>
        </p:nvSpPr>
        <p:spPr/>
        <p:txBody>
          <a:bodyPr/>
          <a:lstStyle/>
          <a:p>
            <a:fld id="{D6C20473-3182-46FA-856B-F8BCEAF2E52A}" type="slidenum">
              <a:rPr lang="en-US" smtClean="0"/>
              <a:t>74</a:t>
            </a:fld>
            <a:endParaRPr lang="en-US" dirty="0"/>
          </a:p>
        </p:txBody>
      </p:sp>
      <p:sp>
        <p:nvSpPr>
          <p:cNvPr id="5" name="Date Placeholder 4"/>
          <p:cNvSpPr>
            <a:spLocks noGrp="1"/>
          </p:cNvSpPr>
          <p:nvPr>
            <p:ph type="dt" sz="half" idx="10"/>
          </p:nvPr>
        </p:nvSpPr>
        <p:spPr/>
        <p:txBody>
          <a:bodyPr/>
          <a:lstStyle/>
          <a:p>
            <a:fld id="{7CB763C1-34E9-4B67-AE36-B21ACD93EBE2}" type="datetime1">
              <a:rPr lang="en-US" smtClean="0"/>
              <a:t>11/9/2021</a:t>
            </a:fld>
            <a:endParaRPr lang="en-US" dirty="0"/>
          </a:p>
        </p:txBody>
      </p:sp>
    </p:spTree>
    <p:extLst>
      <p:ext uri="{BB962C8B-B14F-4D97-AF65-F5344CB8AC3E}">
        <p14:creationId xmlns:p14="http://schemas.microsoft.com/office/powerpoint/2010/main" val="34993929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SPA: Criteria for Assistance</a:t>
            </a:r>
            <a:endParaRPr lang="en-US" sz="4000" dirty="0"/>
          </a:p>
        </p:txBody>
      </p:sp>
      <p:sp>
        <p:nvSpPr>
          <p:cNvPr id="3" name="Text Placeholder 2"/>
          <p:cNvSpPr>
            <a:spLocks noGrp="1"/>
          </p:cNvSpPr>
          <p:nvPr>
            <p:ph type="body" idx="1"/>
          </p:nvPr>
        </p:nvSpPr>
        <p:spPr/>
        <p:txBody>
          <a:bodyPr>
            <a:normAutofit/>
          </a:bodyPr>
          <a:lstStyle/>
          <a:p>
            <a:pPr marL="0" indent="0">
              <a:buNone/>
            </a:pPr>
            <a:endParaRPr lang="en-US" b="1" dirty="0"/>
          </a:p>
          <a:p>
            <a:pPr marL="0" indent="0">
              <a:buNone/>
            </a:pPr>
            <a:r>
              <a:rPr lang="en-US" dirty="0"/>
              <a:t>Requests for special priorities assistance should be timely, that is, the request has been submitted promptly and enough time exists for the Delegate Agency or Commerce to effect a meaningful resolution to the problem, and must establish that:</a:t>
            </a:r>
          </a:p>
          <a:p>
            <a:pPr marL="0" indent="0">
              <a:buNone/>
            </a:pPr>
            <a:endParaRPr lang="en-US" dirty="0"/>
          </a:p>
          <a:p>
            <a:r>
              <a:rPr lang="en-US" sz="2400" dirty="0"/>
              <a:t>There is an urgent need for the item </a:t>
            </a:r>
            <a:endParaRPr lang="en-US" dirty="0"/>
          </a:p>
          <a:p>
            <a:r>
              <a:rPr lang="en-US" sz="2400" dirty="0"/>
              <a:t>The applicant has made a reasonable effort to resolve the problem </a:t>
            </a:r>
          </a:p>
        </p:txBody>
      </p:sp>
      <p:sp>
        <p:nvSpPr>
          <p:cNvPr id="4" name="Slide Number Placeholder 3"/>
          <p:cNvSpPr>
            <a:spLocks noGrp="1"/>
          </p:cNvSpPr>
          <p:nvPr>
            <p:ph type="sldNum" sz="quarter" idx="12"/>
          </p:nvPr>
        </p:nvSpPr>
        <p:spPr/>
        <p:txBody>
          <a:bodyPr/>
          <a:lstStyle/>
          <a:p>
            <a:fld id="{D6C20473-3182-46FA-856B-F8BCEAF2E52A}" type="slidenum">
              <a:rPr lang="en-US" smtClean="0"/>
              <a:t>75</a:t>
            </a:fld>
            <a:endParaRPr lang="en-US" dirty="0"/>
          </a:p>
        </p:txBody>
      </p:sp>
      <p:sp>
        <p:nvSpPr>
          <p:cNvPr id="5" name="Date Placeholder 4"/>
          <p:cNvSpPr>
            <a:spLocks noGrp="1"/>
          </p:cNvSpPr>
          <p:nvPr>
            <p:ph type="dt" sz="half" idx="10"/>
          </p:nvPr>
        </p:nvSpPr>
        <p:spPr/>
        <p:txBody>
          <a:bodyPr/>
          <a:lstStyle/>
          <a:p>
            <a:fld id="{EF9415BF-EB80-4A55-9856-3A45E389F69F}" type="datetime1">
              <a:rPr lang="en-US" smtClean="0"/>
              <a:t>11/9/2021</a:t>
            </a:fld>
            <a:endParaRPr lang="en-US" dirty="0"/>
          </a:p>
        </p:txBody>
      </p:sp>
    </p:spTree>
    <p:extLst>
      <p:ext uri="{BB962C8B-B14F-4D97-AF65-F5344CB8AC3E}">
        <p14:creationId xmlns:p14="http://schemas.microsoft.com/office/powerpoint/2010/main" val="74688175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5791200" cy="1143000"/>
          </a:xfrm>
        </p:spPr>
        <p:txBody>
          <a:bodyPr>
            <a:noAutofit/>
          </a:bodyPr>
          <a:lstStyle/>
          <a:p>
            <a:r>
              <a:rPr lang="en-US" sz="3200" dirty="0"/>
              <a:t>SPA: Instances Where Assistance May Not Be Provided</a:t>
            </a:r>
          </a:p>
        </p:txBody>
      </p:sp>
      <p:sp>
        <p:nvSpPr>
          <p:cNvPr id="3" name="Text Placeholder 2"/>
          <p:cNvSpPr>
            <a:spLocks noGrp="1"/>
          </p:cNvSpPr>
          <p:nvPr>
            <p:ph type="body" idx="1"/>
          </p:nvPr>
        </p:nvSpPr>
        <p:spPr/>
        <p:txBody>
          <a:bodyPr/>
          <a:lstStyle/>
          <a:p>
            <a:pPr marL="0" indent="0">
              <a:buNone/>
            </a:pPr>
            <a:endParaRPr lang="en-US" dirty="0"/>
          </a:p>
          <a:p>
            <a:pPr marL="0" indent="0">
              <a:buNone/>
            </a:pPr>
            <a:r>
              <a:rPr lang="en-US" dirty="0"/>
              <a:t>Examples of when assistance may not be provided:</a:t>
            </a:r>
          </a:p>
          <a:p>
            <a:pPr marL="0" indent="0">
              <a:buNone/>
            </a:pPr>
            <a:endParaRPr lang="en-US" dirty="0"/>
          </a:p>
          <a:p>
            <a:r>
              <a:rPr lang="en-US" dirty="0"/>
              <a:t>Secure a price advantage</a:t>
            </a:r>
          </a:p>
          <a:p>
            <a:r>
              <a:rPr lang="en-US" dirty="0"/>
              <a:t>Obtain delivery prior to the time required to fill a rated order</a:t>
            </a:r>
          </a:p>
          <a:p>
            <a:r>
              <a:rPr lang="en-US" dirty="0"/>
              <a:t>Gain competitive advantage</a:t>
            </a:r>
          </a:p>
          <a:p>
            <a:r>
              <a:rPr lang="en-US" dirty="0"/>
              <a:t>Overcome a supplier’s regularly established terms of sale or conditions of doing business</a:t>
            </a:r>
          </a:p>
        </p:txBody>
      </p:sp>
      <p:sp>
        <p:nvSpPr>
          <p:cNvPr id="4" name="Slide Number Placeholder 3"/>
          <p:cNvSpPr>
            <a:spLocks noGrp="1"/>
          </p:cNvSpPr>
          <p:nvPr>
            <p:ph type="sldNum" sz="quarter" idx="12"/>
          </p:nvPr>
        </p:nvSpPr>
        <p:spPr/>
        <p:txBody>
          <a:bodyPr/>
          <a:lstStyle/>
          <a:p>
            <a:fld id="{D6C20473-3182-46FA-856B-F8BCEAF2E52A}" type="slidenum">
              <a:rPr lang="en-US" smtClean="0"/>
              <a:t>76</a:t>
            </a:fld>
            <a:endParaRPr lang="en-US" dirty="0"/>
          </a:p>
        </p:txBody>
      </p:sp>
      <p:sp>
        <p:nvSpPr>
          <p:cNvPr id="5" name="Date Placeholder 4"/>
          <p:cNvSpPr>
            <a:spLocks noGrp="1"/>
          </p:cNvSpPr>
          <p:nvPr>
            <p:ph type="dt" sz="half" idx="10"/>
          </p:nvPr>
        </p:nvSpPr>
        <p:spPr/>
        <p:txBody>
          <a:bodyPr/>
          <a:lstStyle/>
          <a:p>
            <a:fld id="{7DDDA9A7-53A8-4D57-B16B-CFAB76159AF5}" type="datetime1">
              <a:rPr lang="en-US" smtClean="0"/>
              <a:t>11/9/2021</a:t>
            </a:fld>
            <a:endParaRPr lang="en-US" dirty="0"/>
          </a:p>
        </p:txBody>
      </p:sp>
    </p:spTree>
    <p:extLst>
      <p:ext uri="{BB962C8B-B14F-4D97-AF65-F5344CB8AC3E}">
        <p14:creationId xmlns:p14="http://schemas.microsoft.com/office/powerpoint/2010/main" val="42942379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a:t>SPA: Assistance Programs with Canada and Other Nations</a:t>
            </a:r>
            <a:endParaRPr lang="en-US" sz="3200" dirty="0"/>
          </a:p>
        </p:txBody>
      </p:sp>
      <p:sp>
        <p:nvSpPr>
          <p:cNvPr id="3" name="Text Placeholder 2"/>
          <p:cNvSpPr>
            <a:spLocks noGrp="1"/>
          </p:cNvSpPr>
          <p:nvPr>
            <p:ph type="body" idx="1"/>
          </p:nvPr>
        </p:nvSpPr>
        <p:spPr/>
        <p:txBody>
          <a:bodyPr>
            <a:normAutofit fontScale="77500" lnSpcReduction="20000"/>
          </a:bodyPr>
          <a:lstStyle/>
          <a:p>
            <a:endParaRPr lang="en-US" i="1" dirty="0"/>
          </a:p>
          <a:p>
            <a:endParaRPr lang="en-US" dirty="0"/>
          </a:p>
          <a:p>
            <a:r>
              <a:rPr lang="en-US" sz="3200" dirty="0"/>
              <a:t>To promote military assistance to foreign nations, this section provides for authorizing priority ratings to persons in Canada and in other foreign nations to obtain items in the United States in support of approved programs.</a:t>
            </a:r>
          </a:p>
          <a:p>
            <a:pPr marL="0" indent="0">
              <a:buNone/>
            </a:pPr>
            <a:endParaRPr lang="en-US" sz="3200" dirty="0"/>
          </a:p>
          <a:p>
            <a:r>
              <a:rPr lang="en-US" sz="3200" dirty="0"/>
              <a:t>Although priority ratings have no legal authority outside of the United States, this section also provides information on how persons in the United States may obtain informal assistance from countries that the U.S. Government has security of supply arrangements with in support for approved programs. </a:t>
            </a:r>
          </a:p>
          <a:p>
            <a:endParaRPr lang="en-US" sz="7200" dirty="0"/>
          </a:p>
          <a:p>
            <a:pPr lvl="1"/>
            <a:endParaRPr lang="en-US" sz="6400" dirty="0"/>
          </a:p>
          <a:p>
            <a:pPr lvl="1"/>
            <a:endParaRPr lang="en-US" sz="7200" dirty="0"/>
          </a:p>
        </p:txBody>
      </p:sp>
      <p:sp>
        <p:nvSpPr>
          <p:cNvPr id="4" name="Slide Number Placeholder 3"/>
          <p:cNvSpPr>
            <a:spLocks noGrp="1"/>
          </p:cNvSpPr>
          <p:nvPr>
            <p:ph type="sldNum" sz="quarter" idx="12"/>
          </p:nvPr>
        </p:nvSpPr>
        <p:spPr/>
        <p:txBody>
          <a:bodyPr/>
          <a:lstStyle/>
          <a:p>
            <a:fld id="{D6C20473-3182-46FA-856B-F8BCEAF2E52A}" type="slidenum">
              <a:rPr lang="en-US" smtClean="0"/>
              <a:t>77</a:t>
            </a:fld>
            <a:endParaRPr lang="en-US" dirty="0"/>
          </a:p>
        </p:txBody>
      </p:sp>
      <p:sp>
        <p:nvSpPr>
          <p:cNvPr id="5" name="Date Placeholder 4"/>
          <p:cNvSpPr>
            <a:spLocks noGrp="1"/>
          </p:cNvSpPr>
          <p:nvPr>
            <p:ph type="dt" sz="half" idx="10"/>
          </p:nvPr>
        </p:nvSpPr>
        <p:spPr/>
        <p:txBody>
          <a:bodyPr/>
          <a:lstStyle/>
          <a:p>
            <a:fld id="{8B378F5F-9FD9-4B4B-90C9-2DBB4C8400BB}" type="datetime1">
              <a:rPr lang="en-US" smtClean="0"/>
              <a:t>11/9/2021</a:t>
            </a:fld>
            <a:endParaRPr lang="en-US" dirty="0"/>
          </a:p>
        </p:txBody>
      </p:sp>
    </p:spTree>
    <p:extLst>
      <p:ext uri="{BB962C8B-B14F-4D97-AF65-F5344CB8AC3E}">
        <p14:creationId xmlns:p14="http://schemas.microsoft.com/office/powerpoint/2010/main" val="21754964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SPA: Assistance Programs with Canada and Other Nations</a:t>
            </a:r>
          </a:p>
        </p:txBody>
      </p:sp>
      <p:sp>
        <p:nvSpPr>
          <p:cNvPr id="3" name="Text Placeholder 2"/>
          <p:cNvSpPr>
            <a:spLocks noGrp="1"/>
          </p:cNvSpPr>
          <p:nvPr>
            <p:ph type="body" idx="1"/>
          </p:nvPr>
        </p:nvSpPr>
        <p:spPr/>
        <p:txBody>
          <a:bodyPr>
            <a:noAutofit/>
          </a:bodyPr>
          <a:lstStyle/>
          <a:p>
            <a:pPr marL="0" lvl="1" indent="0">
              <a:buNone/>
            </a:pPr>
            <a:endParaRPr lang="en-US" sz="2400" b="1" dirty="0"/>
          </a:p>
          <a:p>
            <a:r>
              <a:rPr lang="en-US" sz="2000" dirty="0"/>
              <a:t>Security of supply is a non-binding arrangement concluded by the U.S. Government with a foreign partner to provide reciprocal priorities support.</a:t>
            </a:r>
          </a:p>
          <a:p>
            <a:endParaRPr lang="en-US" sz="2000" dirty="0"/>
          </a:p>
          <a:p>
            <a:r>
              <a:rPr lang="en-US" sz="2000" dirty="0"/>
              <a:t>The U.S. Government has security of supply arrangements with the following countries:</a:t>
            </a:r>
          </a:p>
          <a:p>
            <a:pPr lvl="1"/>
            <a:r>
              <a:rPr lang="en-US" sz="2000" dirty="0"/>
              <a:t>Australia </a:t>
            </a:r>
          </a:p>
          <a:p>
            <a:pPr lvl="1"/>
            <a:r>
              <a:rPr lang="en-US" sz="2000" dirty="0"/>
              <a:t>Canada (MOU)</a:t>
            </a:r>
          </a:p>
          <a:p>
            <a:pPr lvl="1"/>
            <a:r>
              <a:rPr lang="en-US" sz="2000" dirty="0"/>
              <a:t>Finland</a:t>
            </a:r>
          </a:p>
          <a:p>
            <a:pPr lvl="1"/>
            <a:r>
              <a:rPr lang="en-US" sz="2000" dirty="0"/>
              <a:t>Italy</a:t>
            </a:r>
          </a:p>
          <a:p>
            <a:pPr lvl="1"/>
            <a:r>
              <a:rPr lang="en-US" sz="2000" dirty="0"/>
              <a:t>The Netherlands</a:t>
            </a:r>
          </a:p>
          <a:p>
            <a:pPr lvl="1"/>
            <a:r>
              <a:rPr lang="en-US" sz="2000" dirty="0"/>
              <a:t>Spain</a:t>
            </a:r>
          </a:p>
          <a:p>
            <a:pPr lvl="1"/>
            <a:r>
              <a:rPr lang="en-US" sz="2000" dirty="0"/>
              <a:t>Sweden</a:t>
            </a:r>
          </a:p>
          <a:p>
            <a:pPr lvl="1"/>
            <a:r>
              <a:rPr lang="en-US" sz="2000" dirty="0"/>
              <a:t>United Kingdom</a:t>
            </a:r>
          </a:p>
        </p:txBody>
      </p:sp>
      <p:sp>
        <p:nvSpPr>
          <p:cNvPr id="4" name="Slide Number Placeholder 3"/>
          <p:cNvSpPr>
            <a:spLocks noGrp="1"/>
          </p:cNvSpPr>
          <p:nvPr>
            <p:ph type="sldNum" sz="quarter" idx="12"/>
          </p:nvPr>
        </p:nvSpPr>
        <p:spPr/>
        <p:txBody>
          <a:bodyPr/>
          <a:lstStyle/>
          <a:p>
            <a:fld id="{D6C20473-3182-46FA-856B-F8BCEAF2E52A}" type="slidenum">
              <a:rPr lang="en-US" smtClean="0"/>
              <a:t>78</a:t>
            </a:fld>
            <a:endParaRPr lang="en-US" dirty="0"/>
          </a:p>
        </p:txBody>
      </p:sp>
      <p:sp>
        <p:nvSpPr>
          <p:cNvPr id="5" name="Date Placeholder 4"/>
          <p:cNvSpPr>
            <a:spLocks noGrp="1"/>
          </p:cNvSpPr>
          <p:nvPr>
            <p:ph type="dt" sz="half" idx="10"/>
          </p:nvPr>
        </p:nvSpPr>
        <p:spPr/>
        <p:txBody>
          <a:bodyPr/>
          <a:lstStyle/>
          <a:p>
            <a:fld id="{14106562-C2EF-4CD1-BBB7-FBB8FB0800A8}" type="datetime1">
              <a:rPr lang="en-US" smtClean="0"/>
              <a:t>11/9/2021</a:t>
            </a:fld>
            <a:endParaRPr lang="en-US" dirty="0"/>
          </a:p>
        </p:txBody>
      </p:sp>
    </p:spTree>
    <p:extLst>
      <p:ext uri="{BB962C8B-B14F-4D97-AF65-F5344CB8AC3E}">
        <p14:creationId xmlns:p14="http://schemas.microsoft.com/office/powerpoint/2010/main" val="18017829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SPA: Assistance Programs with Canada and Other Nations</a:t>
            </a:r>
          </a:p>
        </p:txBody>
      </p:sp>
      <p:sp>
        <p:nvSpPr>
          <p:cNvPr id="3" name="Text Placeholder 2"/>
          <p:cNvSpPr>
            <a:spLocks noGrp="1"/>
          </p:cNvSpPr>
          <p:nvPr>
            <p:ph type="body" idx="1"/>
          </p:nvPr>
        </p:nvSpPr>
        <p:spPr/>
        <p:txBody>
          <a:bodyPr>
            <a:normAutofit/>
          </a:bodyPr>
          <a:lstStyle/>
          <a:p>
            <a:pPr marL="0" indent="0">
              <a:buNone/>
            </a:pPr>
            <a:endParaRPr lang="en-US" b="1" dirty="0"/>
          </a:p>
          <a:p>
            <a:r>
              <a:rPr lang="en-US" sz="2200" dirty="0"/>
              <a:t>Arrangements establish a process to request priority acceptance and performance of contracts, subcontracts, and purchase orders to address national defense needs.</a:t>
            </a:r>
          </a:p>
          <a:p>
            <a:pPr lvl="1"/>
            <a:r>
              <a:rPr lang="en-US" sz="2200" dirty="0"/>
              <a:t>Provides U.S. assurance of meeting requests via the DPAS</a:t>
            </a:r>
          </a:p>
          <a:p>
            <a:pPr lvl="1"/>
            <a:r>
              <a:rPr lang="en-US" sz="2200" dirty="0"/>
              <a:t>Provides foreign assurance via an Industry Code of Conduct</a:t>
            </a:r>
          </a:p>
          <a:p>
            <a:pPr lvl="1"/>
            <a:endParaRPr lang="en-US" sz="2200" dirty="0"/>
          </a:p>
          <a:p>
            <a:r>
              <a:rPr lang="en-US" sz="2200" dirty="0"/>
              <a:t>Assistance can be requested by Governments, contractors, subcontractors, or suppliers.</a:t>
            </a:r>
          </a:p>
          <a:p>
            <a:pPr marL="0" indent="0">
              <a:buNone/>
            </a:pPr>
            <a:endParaRPr lang="en-US" sz="2200" dirty="0"/>
          </a:p>
          <a:p>
            <a:r>
              <a:rPr lang="en-US" sz="2200" dirty="0"/>
              <a:t>Not limited to crises, emergency, or armed conflict.</a:t>
            </a:r>
          </a:p>
        </p:txBody>
      </p:sp>
      <p:sp>
        <p:nvSpPr>
          <p:cNvPr id="4" name="Slide Number Placeholder 3"/>
          <p:cNvSpPr>
            <a:spLocks noGrp="1"/>
          </p:cNvSpPr>
          <p:nvPr>
            <p:ph type="sldNum" sz="quarter" idx="12"/>
          </p:nvPr>
        </p:nvSpPr>
        <p:spPr/>
        <p:txBody>
          <a:bodyPr/>
          <a:lstStyle/>
          <a:p>
            <a:fld id="{D6C20473-3182-46FA-856B-F8BCEAF2E52A}" type="slidenum">
              <a:rPr lang="en-US" smtClean="0"/>
              <a:t>79</a:t>
            </a:fld>
            <a:endParaRPr lang="en-US" dirty="0"/>
          </a:p>
        </p:txBody>
      </p:sp>
      <p:sp>
        <p:nvSpPr>
          <p:cNvPr id="5" name="Date Placeholder 4"/>
          <p:cNvSpPr>
            <a:spLocks noGrp="1"/>
          </p:cNvSpPr>
          <p:nvPr>
            <p:ph type="dt" sz="half" idx="10"/>
          </p:nvPr>
        </p:nvSpPr>
        <p:spPr/>
        <p:txBody>
          <a:bodyPr/>
          <a:lstStyle/>
          <a:p>
            <a:fld id="{465A80F1-F3F1-48B6-9BDC-898B05E66544}" type="datetime1">
              <a:rPr lang="en-US" smtClean="0"/>
              <a:t>11/9/2021</a:t>
            </a:fld>
            <a:endParaRPr lang="en-US" dirty="0"/>
          </a:p>
        </p:txBody>
      </p:sp>
    </p:spTree>
    <p:extLst>
      <p:ext uri="{BB962C8B-B14F-4D97-AF65-F5344CB8AC3E}">
        <p14:creationId xmlns:p14="http://schemas.microsoft.com/office/powerpoint/2010/main" val="4280984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What is the DPAS?</a:t>
            </a:r>
            <a:endParaRPr lang="en-US" dirty="0"/>
          </a:p>
        </p:txBody>
      </p:sp>
      <p:sp>
        <p:nvSpPr>
          <p:cNvPr id="3" name="Text Placeholder 2"/>
          <p:cNvSpPr>
            <a:spLocks noGrp="1"/>
          </p:cNvSpPr>
          <p:nvPr>
            <p:ph type="body" idx="1"/>
          </p:nvPr>
        </p:nvSpPr>
        <p:spPr/>
        <p:txBody>
          <a:bodyPr>
            <a:normAutofit lnSpcReduction="10000"/>
          </a:bodyPr>
          <a:lstStyle/>
          <a:p>
            <a:pPr marL="0" indent="0">
              <a:spcBef>
                <a:spcPts val="0"/>
              </a:spcBef>
              <a:buNone/>
            </a:pPr>
            <a:endParaRPr lang="en-US" sz="2200" dirty="0"/>
          </a:p>
          <a:p>
            <a:pPr marL="0" indent="0">
              <a:spcBef>
                <a:spcPts val="0"/>
              </a:spcBef>
              <a:buNone/>
            </a:pPr>
            <a:r>
              <a:rPr lang="en-US" sz="2000" dirty="0"/>
              <a:t>The purpose of the DPAS is to:</a:t>
            </a:r>
          </a:p>
          <a:p>
            <a:pPr marL="0" indent="0">
              <a:spcBef>
                <a:spcPts val="0"/>
              </a:spcBef>
              <a:buNone/>
            </a:pPr>
            <a:endParaRPr lang="en-US" sz="2000" dirty="0"/>
          </a:p>
          <a:p>
            <a:pPr>
              <a:spcBef>
                <a:spcPts val="0"/>
              </a:spcBef>
            </a:pPr>
            <a:r>
              <a:rPr lang="en-US" sz="2000" dirty="0"/>
              <a:t>Ensure the timely availability of industrial resources (and associated services) to meet current national defense and emergency preparedness program requirements</a:t>
            </a:r>
          </a:p>
          <a:p>
            <a:pPr marL="0" indent="0">
              <a:spcBef>
                <a:spcPts val="0"/>
              </a:spcBef>
              <a:buNone/>
            </a:pPr>
            <a:endParaRPr lang="en-US" sz="2000" dirty="0"/>
          </a:p>
          <a:p>
            <a:pPr>
              <a:spcBef>
                <a:spcPts val="0"/>
              </a:spcBef>
            </a:pPr>
            <a:r>
              <a:rPr lang="en-US" sz="2000" dirty="0"/>
              <a:t>Provide authority to U.S. Government agencies (and other authorized persons/entities) to order priority performance (i.e., delivery) on contracts and orders as well as allocate materials to meet national security requirements</a:t>
            </a:r>
          </a:p>
          <a:p>
            <a:pPr marL="0" indent="0">
              <a:spcBef>
                <a:spcPts val="0"/>
              </a:spcBef>
              <a:buNone/>
            </a:pPr>
            <a:endParaRPr lang="en-US" sz="2000" dirty="0"/>
          </a:p>
          <a:p>
            <a:pPr>
              <a:spcBef>
                <a:spcPts val="0"/>
              </a:spcBef>
            </a:pPr>
            <a:r>
              <a:rPr lang="en-US" sz="2000" dirty="0"/>
              <a:t>Provide an operating system to support rapid industrial response in a national emergency</a:t>
            </a:r>
          </a:p>
          <a:p>
            <a:pPr marL="0" indent="0">
              <a:spcBef>
                <a:spcPts val="0"/>
              </a:spcBef>
              <a:buNone/>
            </a:pPr>
            <a:endParaRPr lang="en-US" sz="2000" dirty="0"/>
          </a:p>
          <a:p>
            <a:r>
              <a:rPr lang="en-US" sz="2000" dirty="0"/>
              <a:t>Minimize disruption to normal commercial activities</a:t>
            </a:r>
          </a:p>
          <a:p>
            <a:pPr marL="0" indent="0">
              <a:buNone/>
            </a:pPr>
            <a:endParaRPr lang="en-US" dirty="0"/>
          </a:p>
          <a:p>
            <a:pPr marL="0" indent="0">
              <a:spcBef>
                <a:spcPts val="0"/>
              </a:spcBef>
              <a:buNone/>
            </a:pPr>
            <a:endParaRPr lang="en-US" dirty="0"/>
          </a:p>
        </p:txBody>
      </p:sp>
      <p:sp>
        <p:nvSpPr>
          <p:cNvPr id="4" name="Slide Number Placeholder 3"/>
          <p:cNvSpPr>
            <a:spLocks noGrp="1"/>
          </p:cNvSpPr>
          <p:nvPr>
            <p:ph type="sldNum" sz="quarter" idx="12"/>
          </p:nvPr>
        </p:nvSpPr>
        <p:spPr/>
        <p:txBody>
          <a:bodyPr/>
          <a:lstStyle/>
          <a:p>
            <a:fld id="{D6C20473-3182-46FA-856B-F8BCEAF2E52A}" type="slidenum">
              <a:rPr lang="en-US" smtClean="0"/>
              <a:t>8</a:t>
            </a:fld>
            <a:endParaRPr lang="en-US" dirty="0"/>
          </a:p>
        </p:txBody>
      </p:sp>
      <p:sp>
        <p:nvSpPr>
          <p:cNvPr id="5" name="Date Placeholder 4"/>
          <p:cNvSpPr>
            <a:spLocks noGrp="1"/>
          </p:cNvSpPr>
          <p:nvPr>
            <p:ph type="dt" sz="half" idx="10"/>
          </p:nvPr>
        </p:nvSpPr>
        <p:spPr/>
        <p:txBody>
          <a:bodyPr/>
          <a:lstStyle/>
          <a:p>
            <a:fld id="{E00FAE1E-351A-4490-A7A1-6CAD065033CD}" type="datetime1">
              <a:rPr lang="en-US" smtClean="0"/>
              <a:t>11/9/2021</a:t>
            </a:fld>
            <a:endParaRPr lang="en-US" dirty="0"/>
          </a:p>
        </p:txBody>
      </p:sp>
    </p:spTree>
    <p:extLst>
      <p:ext uri="{BB962C8B-B14F-4D97-AF65-F5344CB8AC3E}">
        <p14:creationId xmlns:p14="http://schemas.microsoft.com/office/powerpoint/2010/main" val="313594493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3200"/>
            <a:ext cx="8229600" cy="1066800"/>
          </a:xfrm>
        </p:spPr>
        <p:txBody>
          <a:bodyPr>
            <a:noAutofit/>
          </a:bodyPr>
          <a:lstStyle/>
          <a:p>
            <a:r>
              <a:rPr lang="en-US" dirty="0"/>
              <a:t>What official actions does DOC utilize to implement/enforce the DPAS Provisions?</a:t>
            </a:r>
            <a:endParaRPr lang="en-US" sz="2000" b="0" i="0" u="none" strike="noStrike" baseline="0" dirty="0">
              <a:latin typeface="Arial"/>
            </a:endParaRPr>
          </a:p>
        </p:txBody>
      </p:sp>
      <p:sp>
        <p:nvSpPr>
          <p:cNvPr id="3" name="Slide Number Placeholder 2"/>
          <p:cNvSpPr>
            <a:spLocks noGrp="1"/>
          </p:cNvSpPr>
          <p:nvPr>
            <p:ph type="sldNum" sz="quarter" idx="12"/>
          </p:nvPr>
        </p:nvSpPr>
        <p:spPr/>
        <p:txBody>
          <a:bodyPr/>
          <a:lstStyle/>
          <a:p>
            <a:fld id="{D6C20473-3182-46FA-856B-F8BCEAF2E52A}" type="slidenum">
              <a:rPr lang="en-US" smtClean="0"/>
              <a:t>80</a:t>
            </a:fld>
            <a:endParaRPr lang="en-US" dirty="0"/>
          </a:p>
        </p:txBody>
      </p:sp>
      <p:sp>
        <p:nvSpPr>
          <p:cNvPr id="4" name="Date Placeholder 3"/>
          <p:cNvSpPr>
            <a:spLocks noGrp="1"/>
          </p:cNvSpPr>
          <p:nvPr>
            <p:ph type="dt" sz="half" idx="10"/>
          </p:nvPr>
        </p:nvSpPr>
        <p:spPr/>
        <p:txBody>
          <a:bodyPr/>
          <a:lstStyle/>
          <a:p>
            <a:fld id="{545F31FF-4BDF-4884-BDDA-F2AA80BC00D4}" type="datetime1">
              <a:rPr lang="en-US" smtClean="0"/>
              <a:t>11/9/2021</a:t>
            </a:fld>
            <a:endParaRPr lang="en-US" dirty="0"/>
          </a:p>
        </p:txBody>
      </p:sp>
    </p:spTree>
    <p:extLst>
      <p:ext uri="{BB962C8B-B14F-4D97-AF65-F5344CB8AC3E}">
        <p14:creationId xmlns:p14="http://schemas.microsoft.com/office/powerpoint/2010/main" val="30819529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Official Actions</a:t>
            </a:r>
            <a:endParaRPr lang="en-US" dirty="0"/>
          </a:p>
        </p:txBody>
      </p:sp>
      <p:sp>
        <p:nvSpPr>
          <p:cNvPr id="3" name="Text Placeholder 2"/>
          <p:cNvSpPr>
            <a:spLocks noGrp="1"/>
          </p:cNvSpPr>
          <p:nvPr>
            <p:ph type="body" idx="1"/>
          </p:nvPr>
        </p:nvSpPr>
        <p:spPr/>
        <p:txBody>
          <a:bodyPr>
            <a:normAutofit/>
          </a:bodyPr>
          <a:lstStyle/>
          <a:p>
            <a:pPr marL="0" indent="0">
              <a:buNone/>
            </a:pPr>
            <a:endParaRPr lang="en-US" dirty="0"/>
          </a:p>
          <a:p>
            <a:pPr marL="0" indent="0">
              <a:buNone/>
            </a:pPr>
            <a:r>
              <a:rPr lang="en-US" dirty="0"/>
              <a:t>When necessary, the Department of Commerce may take specific official actions to implement or enforce the DPAS regulation, including the issuance of:</a:t>
            </a:r>
          </a:p>
          <a:p>
            <a:pPr marL="0" indent="0">
              <a:buNone/>
            </a:pPr>
            <a:endParaRPr lang="en-US" dirty="0"/>
          </a:p>
          <a:p>
            <a:r>
              <a:rPr lang="en-US" dirty="0"/>
              <a:t>Rating Authorization (15 CFR Part § 700.61)</a:t>
            </a:r>
          </a:p>
          <a:p>
            <a:r>
              <a:rPr lang="en-US" dirty="0"/>
              <a:t>Directives (15 CFR Part §  700.62)</a:t>
            </a:r>
          </a:p>
          <a:p>
            <a:r>
              <a:rPr lang="en-US" dirty="0"/>
              <a:t>Letters of Understanding (15 CFR Part § 700.63)</a:t>
            </a:r>
          </a:p>
          <a:p>
            <a:pPr marL="0" indent="0">
              <a:buNone/>
            </a:pPr>
            <a:endParaRPr lang="en-US" dirty="0"/>
          </a:p>
          <a:p>
            <a:pPr marL="0" indent="0">
              <a:buNone/>
            </a:pPr>
            <a:r>
              <a:rPr lang="en-US" dirty="0"/>
              <a:t>Please see the following slides for additional information on each topic.</a:t>
            </a:r>
          </a:p>
          <a:p>
            <a:pPr marL="0" indent="0">
              <a:buNone/>
            </a:pPr>
            <a:endParaRPr lang="en-US" dirty="0"/>
          </a:p>
        </p:txBody>
      </p:sp>
      <p:sp>
        <p:nvSpPr>
          <p:cNvPr id="4" name="Slide Number Placeholder 3"/>
          <p:cNvSpPr>
            <a:spLocks noGrp="1"/>
          </p:cNvSpPr>
          <p:nvPr>
            <p:ph type="sldNum" sz="quarter" idx="12"/>
          </p:nvPr>
        </p:nvSpPr>
        <p:spPr/>
        <p:txBody>
          <a:bodyPr/>
          <a:lstStyle/>
          <a:p>
            <a:fld id="{D6C20473-3182-46FA-856B-F8BCEAF2E52A}" type="slidenum">
              <a:rPr lang="en-US" smtClean="0"/>
              <a:t>81</a:t>
            </a:fld>
            <a:endParaRPr lang="en-US" dirty="0"/>
          </a:p>
        </p:txBody>
      </p:sp>
      <p:sp>
        <p:nvSpPr>
          <p:cNvPr id="5" name="Date Placeholder 4"/>
          <p:cNvSpPr>
            <a:spLocks noGrp="1"/>
          </p:cNvSpPr>
          <p:nvPr>
            <p:ph type="dt" sz="half" idx="10"/>
          </p:nvPr>
        </p:nvSpPr>
        <p:spPr/>
        <p:txBody>
          <a:bodyPr/>
          <a:lstStyle/>
          <a:p>
            <a:fld id="{058FBE3E-9939-4E48-89E2-B0F0370EA357}" type="datetime1">
              <a:rPr lang="en-US" smtClean="0"/>
              <a:t>11/9/2021</a:t>
            </a:fld>
            <a:endParaRPr lang="en-US" dirty="0"/>
          </a:p>
        </p:txBody>
      </p:sp>
    </p:spTree>
    <p:extLst>
      <p:ext uri="{BB962C8B-B14F-4D97-AF65-F5344CB8AC3E}">
        <p14:creationId xmlns:p14="http://schemas.microsoft.com/office/powerpoint/2010/main" val="313810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Official Actions: </a:t>
            </a:r>
            <a:br>
              <a:rPr lang="en-US" b="1" dirty="0"/>
            </a:br>
            <a:r>
              <a:rPr lang="en-US" b="1" dirty="0"/>
              <a:t>Rating Authorization</a:t>
            </a:r>
            <a:endParaRPr lang="en-US" dirty="0"/>
          </a:p>
        </p:txBody>
      </p:sp>
      <p:sp>
        <p:nvSpPr>
          <p:cNvPr id="3" name="Text Placeholder 2"/>
          <p:cNvSpPr>
            <a:spLocks noGrp="1"/>
          </p:cNvSpPr>
          <p:nvPr>
            <p:ph type="body" idx="1"/>
          </p:nvPr>
        </p:nvSpPr>
        <p:spPr/>
        <p:txBody>
          <a:bodyPr/>
          <a:lstStyle/>
          <a:p>
            <a:pPr marL="0" indent="0">
              <a:buNone/>
            </a:pPr>
            <a:endParaRPr lang="en-US" b="1" dirty="0"/>
          </a:p>
          <a:p>
            <a:pPr marL="0" indent="0">
              <a:buNone/>
            </a:pPr>
            <a:r>
              <a:rPr lang="en-US" dirty="0"/>
              <a:t>An official action granting specific priority rating authority that permits a person to place a priority rating on an order for an item not normally ratable under this regulation, or authorizes a person to modify a priority rating on a specific order or series of contracts or orders.</a:t>
            </a:r>
          </a:p>
          <a:p>
            <a:pPr marL="0" indent="0">
              <a:buNone/>
            </a:pPr>
            <a:endParaRPr lang="en-US" dirty="0"/>
          </a:p>
        </p:txBody>
      </p:sp>
      <p:sp>
        <p:nvSpPr>
          <p:cNvPr id="4" name="Slide Number Placeholder 3"/>
          <p:cNvSpPr>
            <a:spLocks noGrp="1"/>
          </p:cNvSpPr>
          <p:nvPr>
            <p:ph type="sldNum" sz="quarter" idx="12"/>
          </p:nvPr>
        </p:nvSpPr>
        <p:spPr/>
        <p:txBody>
          <a:bodyPr/>
          <a:lstStyle/>
          <a:p>
            <a:fld id="{D6C20473-3182-46FA-856B-F8BCEAF2E52A}" type="slidenum">
              <a:rPr lang="en-US" smtClean="0"/>
              <a:t>82</a:t>
            </a:fld>
            <a:endParaRPr lang="en-US" dirty="0"/>
          </a:p>
        </p:txBody>
      </p:sp>
      <p:sp>
        <p:nvSpPr>
          <p:cNvPr id="5" name="Date Placeholder 4"/>
          <p:cNvSpPr>
            <a:spLocks noGrp="1"/>
          </p:cNvSpPr>
          <p:nvPr>
            <p:ph type="dt" sz="half" idx="10"/>
          </p:nvPr>
        </p:nvSpPr>
        <p:spPr/>
        <p:txBody>
          <a:bodyPr/>
          <a:lstStyle/>
          <a:p>
            <a:fld id="{19CF3285-B1A9-45CD-B149-6A81AF4F30DB}" type="datetime1">
              <a:rPr lang="en-US" smtClean="0"/>
              <a:t>11/9/2021</a:t>
            </a:fld>
            <a:endParaRPr lang="en-US" dirty="0"/>
          </a:p>
        </p:txBody>
      </p:sp>
    </p:spTree>
    <p:extLst>
      <p:ext uri="{BB962C8B-B14F-4D97-AF65-F5344CB8AC3E}">
        <p14:creationId xmlns:p14="http://schemas.microsoft.com/office/powerpoint/2010/main" val="40279608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Official Actions: Directives</a:t>
            </a:r>
            <a:endParaRPr lang="en-US" dirty="0"/>
          </a:p>
        </p:txBody>
      </p:sp>
      <p:sp>
        <p:nvSpPr>
          <p:cNvPr id="3" name="Text Placeholder 2"/>
          <p:cNvSpPr>
            <a:spLocks noGrp="1"/>
          </p:cNvSpPr>
          <p:nvPr>
            <p:ph type="body" idx="1"/>
          </p:nvPr>
        </p:nvSpPr>
        <p:spPr/>
        <p:txBody>
          <a:bodyPr>
            <a:normAutofit lnSpcReduction="10000"/>
          </a:bodyPr>
          <a:lstStyle/>
          <a:p>
            <a:pPr marL="0" indent="0">
              <a:buNone/>
            </a:pPr>
            <a:endParaRPr lang="en-US" b="1" dirty="0"/>
          </a:p>
          <a:p>
            <a:r>
              <a:rPr lang="en-US" dirty="0"/>
              <a:t>An official action requiring a company to deliver an item or take other action within a specified time frame. </a:t>
            </a:r>
          </a:p>
          <a:p>
            <a:endParaRPr lang="en-US" dirty="0"/>
          </a:p>
          <a:p>
            <a:r>
              <a:rPr lang="en-US" dirty="0"/>
              <a:t>A company must comply with each Directive issued, however, a company may not use or extend a Directive to obtain any items from a supplier, unless expressly authorized to do so in the Directive. </a:t>
            </a:r>
          </a:p>
          <a:p>
            <a:endParaRPr lang="en-US" dirty="0"/>
          </a:p>
          <a:p>
            <a:r>
              <a:rPr lang="en-US" dirty="0"/>
              <a:t>Directives take precedence over all DX rated orders, DO rated orders, and unrated orders previously or subsequently received, unless a contrary instruction appears in the Directive.</a:t>
            </a:r>
          </a:p>
        </p:txBody>
      </p:sp>
      <p:sp>
        <p:nvSpPr>
          <p:cNvPr id="4" name="Slide Number Placeholder 3"/>
          <p:cNvSpPr>
            <a:spLocks noGrp="1"/>
          </p:cNvSpPr>
          <p:nvPr>
            <p:ph type="sldNum" sz="quarter" idx="12"/>
          </p:nvPr>
        </p:nvSpPr>
        <p:spPr/>
        <p:txBody>
          <a:bodyPr/>
          <a:lstStyle/>
          <a:p>
            <a:fld id="{D6C20473-3182-46FA-856B-F8BCEAF2E52A}" type="slidenum">
              <a:rPr lang="en-US" smtClean="0"/>
              <a:t>83</a:t>
            </a:fld>
            <a:endParaRPr lang="en-US" dirty="0"/>
          </a:p>
        </p:txBody>
      </p:sp>
      <p:sp>
        <p:nvSpPr>
          <p:cNvPr id="5" name="Date Placeholder 4"/>
          <p:cNvSpPr>
            <a:spLocks noGrp="1"/>
          </p:cNvSpPr>
          <p:nvPr>
            <p:ph type="dt" sz="half" idx="10"/>
          </p:nvPr>
        </p:nvSpPr>
        <p:spPr/>
        <p:txBody>
          <a:bodyPr/>
          <a:lstStyle/>
          <a:p>
            <a:fld id="{A2646DDA-8CEF-4920-ADDA-8B94B1778BA9}" type="datetime1">
              <a:rPr lang="en-US" smtClean="0"/>
              <a:t>11/9/2021</a:t>
            </a:fld>
            <a:endParaRPr lang="en-US" dirty="0"/>
          </a:p>
        </p:txBody>
      </p:sp>
    </p:spTree>
    <p:extLst>
      <p:ext uri="{BB962C8B-B14F-4D97-AF65-F5344CB8AC3E}">
        <p14:creationId xmlns:p14="http://schemas.microsoft.com/office/powerpoint/2010/main" val="5601470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Official Actions: Letters of Understanding</a:t>
            </a:r>
            <a:endParaRPr lang="en-US" sz="4000" dirty="0"/>
          </a:p>
        </p:txBody>
      </p:sp>
      <p:sp>
        <p:nvSpPr>
          <p:cNvPr id="3" name="Text Placeholder 2"/>
          <p:cNvSpPr>
            <a:spLocks noGrp="1"/>
          </p:cNvSpPr>
          <p:nvPr>
            <p:ph type="body" idx="1"/>
          </p:nvPr>
        </p:nvSpPr>
        <p:spPr/>
        <p:txBody>
          <a:bodyPr>
            <a:normAutofit lnSpcReduction="10000"/>
          </a:bodyPr>
          <a:lstStyle/>
          <a:p>
            <a:pPr marL="0" indent="0">
              <a:buNone/>
            </a:pPr>
            <a:endParaRPr lang="en-US" b="1" dirty="0"/>
          </a:p>
          <a:p>
            <a:r>
              <a:rPr lang="en-US" dirty="0"/>
              <a:t>An official action which may be issued in resolving SPA requests to reflect an agreement reached by all parties (DOC, the Delegate Agency, the supplier, and the customer). </a:t>
            </a:r>
          </a:p>
          <a:p>
            <a:endParaRPr lang="en-US" dirty="0"/>
          </a:p>
          <a:p>
            <a:r>
              <a:rPr lang="en-US" dirty="0"/>
              <a:t>A Letter of Understanding is used to confirm production or shipping schedules which do not require modifications to other rated orders. </a:t>
            </a:r>
          </a:p>
          <a:p>
            <a:endParaRPr lang="en-US" dirty="0"/>
          </a:p>
          <a:p>
            <a:r>
              <a:rPr lang="en-US" dirty="0"/>
              <a:t>A Letter of Understanding is NOT used to alter scheduling between rated orders, to authorize the use of priority ratings, to impose restrictions under this regulation, or to take other official actions.</a:t>
            </a:r>
          </a:p>
        </p:txBody>
      </p:sp>
      <p:sp>
        <p:nvSpPr>
          <p:cNvPr id="4" name="Slide Number Placeholder 3"/>
          <p:cNvSpPr>
            <a:spLocks noGrp="1"/>
          </p:cNvSpPr>
          <p:nvPr>
            <p:ph type="sldNum" sz="quarter" idx="12"/>
          </p:nvPr>
        </p:nvSpPr>
        <p:spPr/>
        <p:txBody>
          <a:bodyPr/>
          <a:lstStyle/>
          <a:p>
            <a:fld id="{D6C20473-3182-46FA-856B-F8BCEAF2E52A}" type="slidenum">
              <a:rPr lang="en-US" smtClean="0"/>
              <a:t>84</a:t>
            </a:fld>
            <a:endParaRPr lang="en-US" dirty="0"/>
          </a:p>
        </p:txBody>
      </p:sp>
      <p:sp>
        <p:nvSpPr>
          <p:cNvPr id="5" name="Date Placeholder 4"/>
          <p:cNvSpPr>
            <a:spLocks noGrp="1"/>
          </p:cNvSpPr>
          <p:nvPr>
            <p:ph type="dt" sz="half" idx="10"/>
          </p:nvPr>
        </p:nvSpPr>
        <p:spPr/>
        <p:txBody>
          <a:bodyPr/>
          <a:lstStyle/>
          <a:p>
            <a:fld id="{6DDD7E1F-63A0-4080-A193-129592C70CB3}" type="datetime1">
              <a:rPr lang="en-US" smtClean="0"/>
              <a:t>11/9/2021</a:t>
            </a:fld>
            <a:endParaRPr lang="en-US" dirty="0"/>
          </a:p>
        </p:txBody>
      </p:sp>
    </p:spTree>
    <p:extLst>
      <p:ext uri="{BB962C8B-B14F-4D97-AF65-F5344CB8AC3E}">
        <p14:creationId xmlns:p14="http://schemas.microsoft.com/office/powerpoint/2010/main" val="296536452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3200"/>
            <a:ext cx="8229600" cy="1066800"/>
          </a:xfrm>
        </p:spPr>
        <p:txBody>
          <a:bodyPr>
            <a:noAutofit/>
          </a:bodyPr>
          <a:lstStyle/>
          <a:p>
            <a:r>
              <a:rPr lang="en-US" sz="5400" dirty="0"/>
              <a:t>How does the DOC ensure compliance with the DPAS regulation?</a:t>
            </a:r>
            <a:endParaRPr lang="en-US" sz="2400" b="0" i="0" u="none" strike="noStrike" baseline="0" dirty="0">
              <a:latin typeface="Arial"/>
            </a:endParaRPr>
          </a:p>
        </p:txBody>
      </p:sp>
      <p:sp>
        <p:nvSpPr>
          <p:cNvPr id="3" name="Slide Number Placeholder 2"/>
          <p:cNvSpPr>
            <a:spLocks noGrp="1"/>
          </p:cNvSpPr>
          <p:nvPr>
            <p:ph type="sldNum" sz="quarter" idx="12"/>
          </p:nvPr>
        </p:nvSpPr>
        <p:spPr/>
        <p:txBody>
          <a:bodyPr/>
          <a:lstStyle/>
          <a:p>
            <a:fld id="{D6C20473-3182-46FA-856B-F8BCEAF2E52A}" type="slidenum">
              <a:rPr lang="en-US" smtClean="0"/>
              <a:t>85</a:t>
            </a:fld>
            <a:endParaRPr lang="en-US" dirty="0"/>
          </a:p>
        </p:txBody>
      </p:sp>
      <p:sp>
        <p:nvSpPr>
          <p:cNvPr id="4" name="Date Placeholder 3"/>
          <p:cNvSpPr>
            <a:spLocks noGrp="1"/>
          </p:cNvSpPr>
          <p:nvPr>
            <p:ph type="dt" sz="half" idx="10"/>
          </p:nvPr>
        </p:nvSpPr>
        <p:spPr/>
        <p:txBody>
          <a:bodyPr/>
          <a:lstStyle/>
          <a:p>
            <a:fld id="{560CB853-A2AC-4361-93D5-B552C04B24DD}" type="datetime1">
              <a:rPr lang="en-US" smtClean="0"/>
              <a:t>11/9/2021</a:t>
            </a:fld>
            <a:endParaRPr lang="en-US" dirty="0"/>
          </a:p>
        </p:txBody>
      </p:sp>
    </p:spTree>
    <p:extLst>
      <p:ext uri="{BB962C8B-B14F-4D97-AF65-F5344CB8AC3E}">
        <p14:creationId xmlns:p14="http://schemas.microsoft.com/office/powerpoint/2010/main" val="231678322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DPAS Compliance</a:t>
            </a:r>
            <a:endParaRPr lang="en-US" dirty="0"/>
          </a:p>
        </p:txBody>
      </p:sp>
      <p:sp>
        <p:nvSpPr>
          <p:cNvPr id="3" name="Text Placeholder 2"/>
          <p:cNvSpPr>
            <a:spLocks noGrp="1"/>
          </p:cNvSpPr>
          <p:nvPr>
            <p:ph type="body" idx="1"/>
          </p:nvPr>
        </p:nvSpPr>
        <p:spPr/>
        <p:txBody>
          <a:bodyPr>
            <a:normAutofit fontScale="92500"/>
          </a:bodyPr>
          <a:lstStyle/>
          <a:p>
            <a:pPr marL="0" indent="0">
              <a:buNone/>
            </a:pPr>
            <a:endParaRPr lang="en-US" dirty="0"/>
          </a:p>
          <a:p>
            <a:pPr marL="0" indent="0">
              <a:buNone/>
            </a:pPr>
            <a:r>
              <a:rPr lang="en-US" dirty="0"/>
              <a:t>Compliance with the DPAS regulation is outlined in 15 CFR § 700.70-75:</a:t>
            </a:r>
          </a:p>
          <a:p>
            <a:pPr marL="0" indent="0">
              <a:buNone/>
            </a:pPr>
            <a:endParaRPr lang="en-US" dirty="0"/>
          </a:p>
          <a:p>
            <a:r>
              <a:rPr lang="en-US" dirty="0"/>
              <a:t>DOC works closely with the DPAS Delegate Agencies (DOD, DOE, and DHS) to ensure compliance with the DPAS regulation.</a:t>
            </a:r>
          </a:p>
          <a:p>
            <a:pPr marL="0" indent="0">
              <a:buNone/>
            </a:pPr>
            <a:endParaRPr lang="en-US" dirty="0"/>
          </a:p>
          <a:p>
            <a:r>
              <a:rPr lang="en-US" dirty="0"/>
              <a:t>Willful violation of the provisions of Title I or Sections 705 or 707 of the DPA, the priorities provisions of the Selective Service Act and related statutes or this part is a crime and upon conviction, a person may be punished by fine or imprisonment, or both.  The maximum penalty provided by the DPA is a $10,000 fine, or one year in prison, or both. </a:t>
            </a:r>
          </a:p>
        </p:txBody>
      </p:sp>
      <p:sp>
        <p:nvSpPr>
          <p:cNvPr id="4" name="Slide Number Placeholder 3"/>
          <p:cNvSpPr>
            <a:spLocks noGrp="1"/>
          </p:cNvSpPr>
          <p:nvPr>
            <p:ph type="sldNum" sz="quarter" idx="12"/>
          </p:nvPr>
        </p:nvSpPr>
        <p:spPr/>
        <p:txBody>
          <a:bodyPr/>
          <a:lstStyle/>
          <a:p>
            <a:fld id="{D6C20473-3182-46FA-856B-F8BCEAF2E52A}" type="slidenum">
              <a:rPr lang="en-US" smtClean="0"/>
              <a:t>86</a:t>
            </a:fld>
            <a:endParaRPr lang="en-US" dirty="0"/>
          </a:p>
        </p:txBody>
      </p:sp>
      <p:sp>
        <p:nvSpPr>
          <p:cNvPr id="5" name="Date Placeholder 4"/>
          <p:cNvSpPr>
            <a:spLocks noGrp="1"/>
          </p:cNvSpPr>
          <p:nvPr>
            <p:ph type="dt" sz="half" idx="10"/>
          </p:nvPr>
        </p:nvSpPr>
        <p:spPr/>
        <p:txBody>
          <a:bodyPr/>
          <a:lstStyle/>
          <a:p>
            <a:fld id="{22967EA7-DD6D-46CC-9E0E-7B1E19626D24}" type="datetime1">
              <a:rPr lang="en-US" smtClean="0"/>
              <a:t>11/9/2021</a:t>
            </a:fld>
            <a:endParaRPr lang="en-US" dirty="0"/>
          </a:p>
        </p:txBody>
      </p:sp>
    </p:spTree>
    <p:extLst>
      <p:ext uri="{BB962C8B-B14F-4D97-AF65-F5344CB8AC3E}">
        <p14:creationId xmlns:p14="http://schemas.microsoft.com/office/powerpoint/2010/main" val="392974258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3200"/>
            <a:ext cx="8229600" cy="1066800"/>
          </a:xfrm>
        </p:spPr>
        <p:txBody>
          <a:bodyPr>
            <a:noAutofit/>
          </a:bodyPr>
          <a:lstStyle/>
          <a:p>
            <a:r>
              <a:rPr lang="en-US" sz="5400" dirty="0"/>
              <a:t>How does the DPAS provide me protection against claims?</a:t>
            </a:r>
            <a:endParaRPr lang="en-US" sz="2400" b="0" i="0" u="none" strike="noStrike" baseline="0" dirty="0">
              <a:latin typeface="Arial"/>
            </a:endParaRPr>
          </a:p>
        </p:txBody>
      </p:sp>
      <p:sp>
        <p:nvSpPr>
          <p:cNvPr id="3" name="Slide Number Placeholder 2"/>
          <p:cNvSpPr>
            <a:spLocks noGrp="1"/>
          </p:cNvSpPr>
          <p:nvPr>
            <p:ph type="sldNum" sz="quarter" idx="12"/>
          </p:nvPr>
        </p:nvSpPr>
        <p:spPr/>
        <p:txBody>
          <a:bodyPr/>
          <a:lstStyle/>
          <a:p>
            <a:fld id="{D6C20473-3182-46FA-856B-F8BCEAF2E52A}" type="slidenum">
              <a:rPr lang="en-US" smtClean="0"/>
              <a:t>87</a:t>
            </a:fld>
            <a:endParaRPr lang="en-US" dirty="0"/>
          </a:p>
        </p:txBody>
      </p:sp>
      <p:sp>
        <p:nvSpPr>
          <p:cNvPr id="4" name="Date Placeholder 3"/>
          <p:cNvSpPr>
            <a:spLocks noGrp="1"/>
          </p:cNvSpPr>
          <p:nvPr>
            <p:ph type="dt" sz="half" idx="10"/>
          </p:nvPr>
        </p:nvSpPr>
        <p:spPr/>
        <p:txBody>
          <a:bodyPr/>
          <a:lstStyle/>
          <a:p>
            <a:fld id="{31834EF3-287C-436C-8D16-0998971EC00C}" type="datetime1">
              <a:rPr lang="en-US" smtClean="0"/>
              <a:t>11/9/2021</a:t>
            </a:fld>
            <a:endParaRPr lang="en-US" dirty="0"/>
          </a:p>
        </p:txBody>
      </p:sp>
    </p:spTree>
    <p:extLst>
      <p:ext uri="{BB962C8B-B14F-4D97-AF65-F5344CB8AC3E}">
        <p14:creationId xmlns:p14="http://schemas.microsoft.com/office/powerpoint/2010/main" val="123668575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Protection Against</a:t>
            </a:r>
            <a:br>
              <a:rPr lang="en-US" b="1" dirty="0"/>
            </a:br>
            <a:r>
              <a:rPr lang="en-US" b="1" dirty="0"/>
              <a:t>Claims</a:t>
            </a:r>
            <a:endParaRPr lang="en-US" dirty="0"/>
          </a:p>
        </p:txBody>
      </p:sp>
      <p:sp>
        <p:nvSpPr>
          <p:cNvPr id="3" name="Text Placeholder 2"/>
          <p:cNvSpPr>
            <a:spLocks noGrp="1"/>
          </p:cNvSpPr>
          <p:nvPr>
            <p:ph type="body" idx="1"/>
          </p:nvPr>
        </p:nvSpPr>
        <p:spPr/>
        <p:txBody>
          <a:bodyPr/>
          <a:lstStyle/>
          <a:p>
            <a:pPr marL="0" indent="0">
              <a:buNone/>
            </a:pPr>
            <a:endParaRPr lang="en-US" dirty="0"/>
          </a:p>
          <a:p>
            <a:pPr marL="0" indent="0">
              <a:buNone/>
            </a:pPr>
            <a:r>
              <a:rPr lang="en-US" dirty="0"/>
              <a:t>Protection against claims related to DPAS implementation is outlined in 15 CFR § 700.90:</a:t>
            </a:r>
          </a:p>
          <a:p>
            <a:pPr marL="0" indent="0">
              <a:buNone/>
            </a:pPr>
            <a:endParaRPr lang="en-US" dirty="0"/>
          </a:p>
          <a:p>
            <a:r>
              <a:rPr lang="en-US" dirty="0"/>
              <a:t>A company shall not be held liable for damages or penalties for any act or failure to act resulting directly or indirectly from compliance with the DPAS or official DPAS action.</a:t>
            </a:r>
          </a:p>
        </p:txBody>
      </p:sp>
      <p:sp>
        <p:nvSpPr>
          <p:cNvPr id="4" name="Slide Number Placeholder 3"/>
          <p:cNvSpPr>
            <a:spLocks noGrp="1"/>
          </p:cNvSpPr>
          <p:nvPr>
            <p:ph type="sldNum" sz="quarter" idx="12"/>
          </p:nvPr>
        </p:nvSpPr>
        <p:spPr/>
        <p:txBody>
          <a:bodyPr/>
          <a:lstStyle/>
          <a:p>
            <a:fld id="{D6C20473-3182-46FA-856B-F8BCEAF2E52A}" type="slidenum">
              <a:rPr lang="en-US" smtClean="0"/>
              <a:t>88</a:t>
            </a:fld>
            <a:endParaRPr lang="en-US" dirty="0"/>
          </a:p>
        </p:txBody>
      </p:sp>
      <p:sp>
        <p:nvSpPr>
          <p:cNvPr id="5" name="Date Placeholder 4"/>
          <p:cNvSpPr>
            <a:spLocks noGrp="1"/>
          </p:cNvSpPr>
          <p:nvPr>
            <p:ph type="dt" sz="half" idx="10"/>
          </p:nvPr>
        </p:nvSpPr>
        <p:spPr/>
        <p:txBody>
          <a:bodyPr/>
          <a:lstStyle/>
          <a:p>
            <a:fld id="{4CA615C7-91DA-45D6-B072-CD29BC22AAEA}" type="datetime1">
              <a:rPr lang="en-US" smtClean="0"/>
              <a:t>11/9/2021</a:t>
            </a:fld>
            <a:endParaRPr lang="en-US" dirty="0"/>
          </a:p>
        </p:txBody>
      </p:sp>
    </p:spTree>
    <p:extLst>
      <p:ext uri="{BB962C8B-B14F-4D97-AF65-F5344CB8AC3E}">
        <p14:creationId xmlns:p14="http://schemas.microsoft.com/office/powerpoint/2010/main" val="42679427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3200"/>
            <a:ext cx="8229600" cy="1066800"/>
          </a:xfrm>
        </p:spPr>
        <p:txBody>
          <a:bodyPr>
            <a:noAutofit/>
          </a:bodyPr>
          <a:lstStyle/>
          <a:p>
            <a:r>
              <a:rPr lang="en-US" sz="5400" dirty="0"/>
              <a:t>Examples of DPAS</a:t>
            </a:r>
            <a:br>
              <a:rPr lang="en-US" sz="5400" dirty="0"/>
            </a:br>
            <a:r>
              <a:rPr lang="en-US" sz="5400" dirty="0"/>
              <a:t>Assistance</a:t>
            </a:r>
            <a:endParaRPr lang="en-US" sz="2400" b="0" i="0" u="none" strike="noStrike" baseline="0" dirty="0">
              <a:latin typeface="Arial"/>
            </a:endParaRPr>
          </a:p>
        </p:txBody>
      </p:sp>
      <p:sp>
        <p:nvSpPr>
          <p:cNvPr id="3" name="Slide Number Placeholder 2"/>
          <p:cNvSpPr>
            <a:spLocks noGrp="1"/>
          </p:cNvSpPr>
          <p:nvPr>
            <p:ph type="sldNum" sz="quarter" idx="12"/>
          </p:nvPr>
        </p:nvSpPr>
        <p:spPr/>
        <p:txBody>
          <a:bodyPr/>
          <a:lstStyle/>
          <a:p>
            <a:fld id="{D6C20473-3182-46FA-856B-F8BCEAF2E52A}" type="slidenum">
              <a:rPr lang="en-US" smtClean="0"/>
              <a:t>89</a:t>
            </a:fld>
            <a:endParaRPr lang="en-US" dirty="0"/>
          </a:p>
        </p:txBody>
      </p:sp>
      <p:sp>
        <p:nvSpPr>
          <p:cNvPr id="4" name="Date Placeholder 3"/>
          <p:cNvSpPr>
            <a:spLocks noGrp="1"/>
          </p:cNvSpPr>
          <p:nvPr>
            <p:ph type="dt" sz="half" idx="10"/>
          </p:nvPr>
        </p:nvSpPr>
        <p:spPr/>
        <p:txBody>
          <a:bodyPr/>
          <a:lstStyle/>
          <a:p>
            <a:fld id="{FFD0CCA3-3A56-41B3-8833-28E8A23E4625}" type="datetime1">
              <a:rPr lang="en-US" smtClean="0"/>
              <a:t>11/9/2021</a:t>
            </a:fld>
            <a:endParaRPr lang="en-US" dirty="0"/>
          </a:p>
        </p:txBody>
      </p:sp>
    </p:spTree>
    <p:extLst>
      <p:ext uri="{BB962C8B-B14F-4D97-AF65-F5344CB8AC3E}">
        <p14:creationId xmlns:p14="http://schemas.microsoft.com/office/powerpoint/2010/main" val="893013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0"/>
            <a:ext cx="8229600" cy="1066800"/>
          </a:xfrm>
        </p:spPr>
        <p:txBody>
          <a:bodyPr>
            <a:noAutofit/>
          </a:bodyPr>
          <a:lstStyle/>
          <a:p>
            <a:r>
              <a:rPr lang="en-US" sz="6000" dirty="0"/>
              <a:t>Overview of the Priorities and Allocations Authorities</a:t>
            </a:r>
            <a:endParaRPr lang="en-US" sz="3600" b="0" i="0" u="none" strike="noStrike" baseline="0" dirty="0">
              <a:solidFill>
                <a:schemeClr val="tx1"/>
              </a:solidFill>
              <a:latin typeface="Arial"/>
            </a:endParaRPr>
          </a:p>
        </p:txBody>
      </p:sp>
      <p:sp>
        <p:nvSpPr>
          <p:cNvPr id="3" name="Slide Number Placeholder 2"/>
          <p:cNvSpPr>
            <a:spLocks noGrp="1"/>
          </p:cNvSpPr>
          <p:nvPr>
            <p:ph type="sldNum" sz="quarter" idx="12"/>
          </p:nvPr>
        </p:nvSpPr>
        <p:spPr/>
        <p:txBody>
          <a:bodyPr/>
          <a:lstStyle/>
          <a:p>
            <a:fld id="{D6C20473-3182-46FA-856B-F8BCEAF2E52A}" type="slidenum">
              <a:rPr lang="en-US" smtClean="0"/>
              <a:t>9</a:t>
            </a:fld>
            <a:endParaRPr lang="en-US" dirty="0"/>
          </a:p>
        </p:txBody>
      </p:sp>
      <p:sp>
        <p:nvSpPr>
          <p:cNvPr id="4" name="Date Placeholder 3"/>
          <p:cNvSpPr>
            <a:spLocks noGrp="1"/>
          </p:cNvSpPr>
          <p:nvPr>
            <p:ph type="dt" sz="half" idx="10"/>
          </p:nvPr>
        </p:nvSpPr>
        <p:spPr/>
        <p:txBody>
          <a:bodyPr/>
          <a:lstStyle/>
          <a:p>
            <a:fld id="{C44654DF-1DEE-4A08-B986-A7F93DB10D42}" type="datetime1">
              <a:rPr lang="en-US" smtClean="0"/>
              <a:t>11/9/2021</a:t>
            </a:fld>
            <a:endParaRPr lang="en-US" dirty="0"/>
          </a:p>
        </p:txBody>
      </p:sp>
    </p:spTree>
    <p:extLst>
      <p:ext uri="{BB962C8B-B14F-4D97-AF65-F5344CB8AC3E}">
        <p14:creationId xmlns:p14="http://schemas.microsoft.com/office/powerpoint/2010/main" val="211219168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Examples of DPAS</a:t>
            </a:r>
            <a:br>
              <a:rPr lang="en-US" b="1" dirty="0"/>
            </a:br>
            <a:r>
              <a:rPr lang="en-US" b="1" dirty="0"/>
              <a:t>Assistance</a:t>
            </a:r>
            <a:endParaRPr lang="en-US" dirty="0"/>
          </a:p>
        </p:txBody>
      </p:sp>
      <p:sp>
        <p:nvSpPr>
          <p:cNvPr id="3" name="Text Placeholder 2"/>
          <p:cNvSpPr>
            <a:spLocks noGrp="1"/>
          </p:cNvSpPr>
          <p:nvPr>
            <p:ph type="body" idx="1"/>
          </p:nvPr>
        </p:nvSpPr>
        <p:spPr>
          <a:xfrm>
            <a:off x="457200" y="1600200"/>
            <a:ext cx="8229600" cy="4539776"/>
          </a:xfrm>
        </p:spPr>
        <p:txBody>
          <a:bodyPr>
            <a:normAutofit/>
          </a:bodyPr>
          <a:lstStyle/>
          <a:p>
            <a:pPr marL="0" indent="0">
              <a:buNone/>
            </a:pPr>
            <a:endParaRPr lang="en-US" sz="1800" dirty="0"/>
          </a:p>
          <a:p>
            <a:pPr marL="0" indent="0">
              <a:buNone/>
            </a:pPr>
            <a:r>
              <a:rPr lang="en-US" sz="1850" dirty="0"/>
              <a:t>DOC works closely with DOD to ensure materials to support critical programs receive appropriate priority. </a:t>
            </a:r>
          </a:p>
          <a:p>
            <a:pPr marL="0" indent="0">
              <a:buNone/>
            </a:pPr>
            <a:endParaRPr lang="en-US" sz="1850" dirty="0"/>
          </a:p>
          <a:p>
            <a:pPr marL="0" indent="0">
              <a:buNone/>
            </a:pPr>
            <a:r>
              <a:rPr lang="en-US" sz="1850" u="sng" dirty="0"/>
              <a:t>Examples of DPAS assistance in Iraq and Afghanistan:</a:t>
            </a:r>
          </a:p>
          <a:p>
            <a:r>
              <a:rPr lang="en-US" sz="1850" dirty="0"/>
              <a:t>Body Armor</a:t>
            </a:r>
          </a:p>
          <a:p>
            <a:r>
              <a:rPr lang="en-US" sz="1850" dirty="0"/>
              <a:t>Mine Resistant Ambush Protected vehicles</a:t>
            </a:r>
          </a:p>
          <a:p>
            <a:r>
              <a:rPr lang="en-US" sz="1850" dirty="0"/>
              <a:t>Counter-Improvised Explosive Devices</a:t>
            </a:r>
          </a:p>
        </p:txBody>
      </p:sp>
      <p:pic>
        <p:nvPicPr>
          <p:cNvPr id="9219" name="Picture 3" descr="C:\Users\pdillon\Desktop\images\Netherlands SoS Brief 02022010_img_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104" t="5322" b="3844"/>
          <a:stretch/>
        </p:blipFill>
        <p:spPr bwMode="auto">
          <a:xfrm>
            <a:off x="723900" y="3940652"/>
            <a:ext cx="7696200" cy="219932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6C20473-3182-46FA-856B-F8BCEAF2E52A}" type="slidenum">
              <a:rPr lang="en-US" smtClean="0"/>
              <a:t>90</a:t>
            </a:fld>
            <a:endParaRPr lang="en-US" dirty="0"/>
          </a:p>
        </p:txBody>
      </p:sp>
      <p:sp>
        <p:nvSpPr>
          <p:cNvPr id="5" name="Date Placeholder 4"/>
          <p:cNvSpPr>
            <a:spLocks noGrp="1"/>
          </p:cNvSpPr>
          <p:nvPr>
            <p:ph type="dt" sz="half" idx="10"/>
          </p:nvPr>
        </p:nvSpPr>
        <p:spPr/>
        <p:txBody>
          <a:bodyPr/>
          <a:lstStyle/>
          <a:p>
            <a:fld id="{BAC81EAB-DD33-49B9-8B40-925EBE7F5E68}" type="datetime1">
              <a:rPr lang="en-US" smtClean="0"/>
              <a:t>11/9/2021</a:t>
            </a:fld>
            <a:endParaRPr lang="en-US" dirty="0"/>
          </a:p>
        </p:txBody>
      </p:sp>
    </p:spTree>
    <p:extLst>
      <p:ext uri="{BB962C8B-B14F-4D97-AF65-F5344CB8AC3E}">
        <p14:creationId xmlns:p14="http://schemas.microsoft.com/office/powerpoint/2010/main" val="10451987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Examples of DPAS</a:t>
            </a:r>
            <a:br>
              <a:rPr lang="en-US" b="1" dirty="0"/>
            </a:br>
            <a:r>
              <a:rPr lang="en-US" b="1" dirty="0"/>
              <a:t>Assistance</a:t>
            </a:r>
            <a:endParaRPr lang="en-US" dirty="0"/>
          </a:p>
        </p:txBody>
      </p:sp>
      <p:sp>
        <p:nvSpPr>
          <p:cNvPr id="3" name="Text Placeholder 2"/>
          <p:cNvSpPr>
            <a:spLocks noGrp="1"/>
          </p:cNvSpPr>
          <p:nvPr>
            <p:ph type="body" idx="1"/>
          </p:nvPr>
        </p:nvSpPr>
        <p:spPr>
          <a:xfrm>
            <a:off x="457200" y="1600200"/>
            <a:ext cx="4572000" cy="4525963"/>
          </a:xfrm>
        </p:spPr>
        <p:txBody>
          <a:bodyPr>
            <a:normAutofit fontScale="85000" lnSpcReduction="20000"/>
          </a:bodyPr>
          <a:lstStyle/>
          <a:p>
            <a:pPr marL="0" indent="0">
              <a:buNone/>
            </a:pPr>
            <a:endParaRPr lang="en-US" u="sng" dirty="0"/>
          </a:p>
          <a:p>
            <a:pPr marL="0" indent="0">
              <a:buNone/>
            </a:pPr>
            <a:r>
              <a:rPr lang="en-US" u="sng" dirty="0"/>
              <a:t>Foreign Requests</a:t>
            </a:r>
            <a:r>
              <a:rPr lang="en-US" dirty="0"/>
              <a:t>:</a:t>
            </a:r>
          </a:p>
          <a:p>
            <a:r>
              <a:rPr lang="en-US" dirty="0"/>
              <a:t>Resolving delivery delays for critical items (e.g., night vision/thermal imaging equipment, ammunition, aircraft spare parts)</a:t>
            </a:r>
          </a:p>
          <a:p>
            <a:endParaRPr lang="en-US" dirty="0"/>
          </a:p>
          <a:p>
            <a:r>
              <a:rPr lang="en-US" dirty="0"/>
              <a:t>Supporting NATO operations in Afghanistan and counter-terrorism activities </a:t>
            </a:r>
          </a:p>
          <a:p>
            <a:endParaRPr lang="en-US" dirty="0"/>
          </a:p>
          <a:p>
            <a:r>
              <a:rPr lang="en-US" dirty="0"/>
              <a:t>Requests supporting non-binding “</a:t>
            </a:r>
            <a:r>
              <a:rPr lang="en-US" i="1" dirty="0"/>
              <a:t>Security of Supply” </a:t>
            </a:r>
            <a:r>
              <a:rPr lang="en-US" dirty="0"/>
              <a:t>arrangements with foreign partners that provide for reciprocal priorities support</a:t>
            </a:r>
          </a:p>
          <a:p>
            <a:pPr marL="0" indent="0">
              <a:buNone/>
            </a:pPr>
            <a:endParaRPr lang="en-US" dirty="0"/>
          </a:p>
          <a:p>
            <a:r>
              <a:rPr lang="en-US" dirty="0"/>
              <a:t>Requests from non-Security of Supply foreign partners</a:t>
            </a:r>
          </a:p>
        </p:txBody>
      </p:sp>
      <p:pic>
        <p:nvPicPr>
          <p:cNvPr id="10242" name="Picture 2" descr="C:\Users\pdillon\Desktop\images\DPAS Training Slides (2013) (2)_img_1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1676400"/>
            <a:ext cx="3200400" cy="433665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6C20473-3182-46FA-856B-F8BCEAF2E52A}" type="slidenum">
              <a:rPr lang="en-US" smtClean="0"/>
              <a:t>91</a:t>
            </a:fld>
            <a:endParaRPr lang="en-US" dirty="0"/>
          </a:p>
        </p:txBody>
      </p:sp>
      <p:sp>
        <p:nvSpPr>
          <p:cNvPr id="5" name="Date Placeholder 4"/>
          <p:cNvSpPr>
            <a:spLocks noGrp="1"/>
          </p:cNvSpPr>
          <p:nvPr>
            <p:ph type="dt" sz="half" idx="10"/>
          </p:nvPr>
        </p:nvSpPr>
        <p:spPr/>
        <p:txBody>
          <a:bodyPr/>
          <a:lstStyle/>
          <a:p>
            <a:fld id="{D12563FF-B71F-476F-8183-2EBE2B8FBDD2}" type="datetime1">
              <a:rPr lang="en-US" smtClean="0"/>
              <a:t>11/9/2021</a:t>
            </a:fld>
            <a:endParaRPr lang="en-US" dirty="0"/>
          </a:p>
        </p:txBody>
      </p:sp>
    </p:spTree>
    <p:extLst>
      <p:ext uri="{BB962C8B-B14F-4D97-AF65-F5344CB8AC3E}">
        <p14:creationId xmlns:p14="http://schemas.microsoft.com/office/powerpoint/2010/main" val="410276545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a:t>Examples of FEMA</a:t>
            </a:r>
            <a:br>
              <a:rPr lang="en-US" sz="4000" b="1" dirty="0"/>
            </a:br>
            <a:r>
              <a:rPr lang="en-US" sz="4000" b="1" dirty="0"/>
              <a:t>Approved Assistance</a:t>
            </a:r>
            <a:endParaRPr lang="en-US" sz="4000" dirty="0"/>
          </a:p>
        </p:txBody>
      </p:sp>
      <p:sp>
        <p:nvSpPr>
          <p:cNvPr id="3" name="Text Placeholder 2"/>
          <p:cNvSpPr>
            <a:spLocks noGrp="1"/>
          </p:cNvSpPr>
          <p:nvPr>
            <p:ph type="body" idx="1"/>
          </p:nvPr>
        </p:nvSpPr>
        <p:spPr>
          <a:xfrm>
            <a:off x="457200" y="1600200"/>
            <a:ext cx="4648200" cy="4525963"/>
          </a:xfrm>
        </p:spPr>
        <p:txBody>
          <a:bodyPr>
            <a:normAutofit fontScale="70000" lnSpcReduction="20000"/>
          </a:bodyPr>
          <a:lstStyle/>
          <a:p>
            <a:endParaRPr lang="en-US" dirty="0"/>
          </a:p>
          <a:p>
            <a:r>
              <a:rPr lang="en-US" dirty="0"/>
              <a:t>Federal emergency preparedness, mitigation, response, and recovery </a:t>
            </a:r>
          </a:p>
          <a:p>
            <a:endParaRPr lang="en-US" dirty="0"/>
          </a:p>
          <a:p>
            <a:r>
              <a:rPr lang="en-US" dirty="0"/>
              <a:t>State, local, tribal government emergency preparedness, mitigation, response, and recovery</a:t>
            </a:r>
          </a:p>
          <a:p>
            <a:endParaRPr lang="en-US" dirty="0"/>
          </a:p>
          <a:p>
            <a:r>
              <a:rPr lang="en-US" dirty="0"/>
              <a:t>Intelligence and warning systems </a:t>
            </a:r>
          </a:p>
          <a:p>
            <a:endParaRPr lang="en-US" dirty="0"/>
          </a:p>
          <a:p>
            <a:r>
              <a:rPr lang="en-US" dirty="0"/>
              <a:t>Border and transportation security</a:t>
            </a:r>
          </a:p>
          <a:p>
            <a:endParaRPr lang="en-US" dirty="0"/>
          </a:p>
          <a:p>
            <a:r>
              <a:rPr lang="en-US" dirty="0"/>
              <a:t>Domestic counter-terrorism, including law enforcement </a:t>
            </a:r>
          </a:p>
          <a:p>
            <a:endParaRPr lang="en-US" dirty="0"/>
          </a:p>
          <a:p>
            <a:r>
              <a:rPr lang="en-US" dirty="0"/>
              <a:t>Chemical, biological, radiological, and nuclear countermeasures</a:t>
            </a:r>
          </a:p>
          <a:p>
            <a:endParaRPr lang="en-US" dirty="0"/>
          </a:p>
          <a:p>
            <a:r>
              <a:rPr lang="en-US" dirty="0"/>
              <a:t>Critical infrastructure protection and restoration</a:t>
            </a:r>
          </a:p>
        </p:txBody>
      </p:sp>
      <p:pic>
        <p:nvPicPr>
          <p:cNvPr id="11266" name="Picture 2" descr="C:\Users\pdillon\Desktop\images\Netherlands SoS Brief 02022010_img_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1676400"/>
            <a:ext cx="3276600" cy="430204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D6C20473-3182-46FA-856B-F8BCEAF2E52A}" type="slidenum">
              <a:rPr lang="en-US" smtClean="0"/>
              <a:t>92</a:t>
            </a:fld>
            <a:endParaRPr lang="en-US" dirty="0"/>
          </a:p>
        </p:txBody>
      </p:sp>
      <p:sp>
        <p:nvSpPr>
          <p:cNvPr id="5" name="Date Placeholder 4"/>
          <p:cNvSpPr>
            <a:spLocks noGrp="1"/>
          </p:cNvSpPr>
          <p:nvPr>
            <p:ph type="dt" sz="half" idx="10"/>
          </p:nvPr>
        </p:nvSpPr>
        <p:spPr/>
        <p:txBody>
          <a:bodyPr/>
          <a:lstStyle/>
          <a:p>
            <a:fld id="{54CAE323-78D2-4781-B148-A26577F0C329}" type="datetime1">
              <a:rPr lang="en-US" smtClean="0"/>
              <a:t>11/9/2021</a:t>
            </a:fld>
            <a:endParaRPr lang="en-US" dirty="0"/>
          </a:p>
        </p:txBody>
      </p:sp>
    </p:spTree>
    <p:extLst>
      <p:ext uri="{BB962C8B-B14F-4D97-AF65-F5344CB8AC3E}">
        <p14:creationId xmlns:p14="http://schemas.microsoft.com/office/powerpoint/2010/main" val="391909405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3200"/>
            <a:ext cx="8229600" cy="1066800"/>
          </a:xfrm>
        </p:spPr>
        <p:txBody>
          <a:bodyPr>
            <a:noAutofit/>
          </a:bodyPr>
          <a:lstStyle/>
          <a:p>
            <a:r>
              <a:rPr lang="en-US" sz="5400" dirty="0"/>
              <a:t>How is the DPAS used for Energy Programs?</a:t>
            </a:r>
            <a:br>
              <a:rPr lang="en-US" sz="5400" dirty="0"/>
            </a:br>
            <a:r>
              <a:rPr lang="en-US" sz="4400" dirty="0">
                <a:solidFill>
                  <a:schemeClr val="accent1"/>
                </a:solidFill>
              </a:rPr>
              <a:t>Industrial Priorities for Energy Programs</a:t>
            </a:r>
            <a:endParaRPr lang="en-US" sz="1800" b="0" i="0" u="none" strike="noStrike" baseline="0" dirty="0">
              <a:solidFill>
                <a:schemeClr val="accent1"/>
              </a:solidFill>
              <a:latin typeface="Arial"/>
            </a:endParaRPr>
          </a:p>
        </p:txBody>
      </p:sp>
      <p:sp>
        <p:nvSpPr>
          <p:cNvPr id="3" name="Slide Number Placeholder 2"/>
          <p:cNvSpPr>
            <a:spLocks noGrp="1"/>
          </p:cNvSpPr>
          <p:nvPr>
            <p:ph type="sldNum" sz="quarter" idx="12"/>
          </p:nvPr>
        </p:nvSpPr>
        <p:spPr/>
        <p:txBody>
          <a:bodyPr/>
          <a:lstStyle/>
          <a:p>
            <a:fld id="{D6C20473-3182-46FA-856B-F8BCEAF2E52A}" type="slidenum">
              <a:rPr lang="en-US" smtClean="0"/>
              <a:t>93</a:t>
            </a:fld>
            <a:endParaRPr lang="en-US" dirty="0"/>
          </a:p>
        </p:txBody>
      </p:sp>
      <p:sp>
        <p:nvSpPr>
          <p:cNvPr id="4" name="Date Placeholder 3"/>
          <p:cNvSpPr>
            <a:spLocks noGrp="1"/>
          </p:cNvSpPr>
          <p:nvPr>
            <p:ph type="dt" sz="half" idx="10"/>
          </p:nvPr>
        </p:nvSpPr>
        <p:spPr/>
        <p:txBody>
          <a:bodyPr/>
          <a:lstStyle/>
          <a:p>
            <a:fld id="{9BA3D7AC-952C-4A0D-BD54-17003EF19ADF}" type="datetime1">
              <a:rPr lang="en-US" smtClean="0"/>
              <a:t>11/9/2021</a:t>
            </a:fld>
            <a:endParaRPr lang="en-US" dirty="0"/>
          </a:p>
        </p:txBody>
      </p:sp>
    </p:spTree>
    <p:extLst>
      <p:ext uri="{BB962C8B-B14F-4D97-AF65-F5344CB8AC3E}">
        <p14:creationId xmlns:p14="http://schemas.microsoft.com/office/powerpoint/2010/main" val="203285246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Industrial Priorities for Energy Programs</a:t>
            </a:r>
          </a:p>
        </p:txBody>
      </p:sp>
      <p:sp>
        <p:nvSpPr>
          <p:cNvPr id="3" name="Text Placeholder 2"/>
          <p:cNvSpPr>
            <a:spLocks noGrp="1"/>
          </p:cNvSpPr>
          <p:nvPr>
            <p:ph type="body" idx="1"/>
          </p:nvPr>
        </p:nvSpPr>
        <p:spPr/>
        <p:txBody>
          <a:bodyPr/>
          <a:lstStyle/>
          <a:p>
            <a:pPr marL="0" indent="0">
              <a:buNone/>
            </a:pPr>
            <a:endParaRPr lang="en-US" dirty="0"/>
          </a:p>
          <a:p>
            <a:pPr marL="0" indent="0">
              <a:buNone/>
            </a:pPr>
            <a:r>
              <a:rPr lang="en-US" dirty="0"/>
              <a:t>The DPA authorizes the use of priority ratings for projects which maximize domestic energy supplies. These projects are outlined in the DPAS regulation (15 CFR § 700.20) and include:</a:t>
            </a:r>
          </a:p>
          <a:p>
            <a:pPr marL="0" indent="0">
              <a:buNone/>
            </a:pPr>
            <a:endParaRPr lang="en-US" dirty="0"/>
          </a:p>
          <a:p>
            <a:r>
              <a:rPr lang="en-US" dirty="0"/>
              <a:t>Those which maintain or further domestic energy exploration, production, refining, and transportation;</a:t>
            </a:r>
          </a:p>
          <a:p>
            <a:pPr marL="0" indent="0">
              <a:buNone/>
            </a:pPr>
            <a:endParaRPr lang="en-US" dirty="0"/>
          </a:p>
          <a:p>
            <a:r>
              <a:rPr lang="en-US" dirty="0"/>
              <a:t>Maintain or further the conservation of energy; or</a:t>
            </a:r>
          </a:p>
          <a:p>
            <a:pPr marL="0" indent="0">
              <a:buNone/>
            </a:pPr>
            <a:endParaRPr lang="en-US" dirty="0"/>
          </a:p>
          <a:p>
            <a:r>
              <a:rPr lang="en-US" dirty="0"/>
              <a:t>Are involved in the construction or maintenance of energy facilities.</a:t>
            </a:r>
          </a:p>
          <a:p>
            <a:pPr marL="0" indent="0">
              <a:buNone/>
            </a:pPr>
            <a:endParaRPr lang="en-US" dirty="0"/>
          </a:p>
          <a:p>
            <a:endParaRPr lang="en-US" dirty="0"/>
          </a:p>
        </p:txBody>
      </p:sp>
      <p:sp>
        <p:nvSpPr>
          <p:cNvPr id="5" name="Slide Number Placeholder 4"/>
          <p:cNvSpPr>
            <a:spLocks noGrp="1"/>
          </p:cNvSpPr>
          <p:nvPr>
            <p:ph type="sldNum" sz="quarter" idx="12"/>
          </p:nvPr>
        </p:nvSpPr>
        <p:spPr/>
        <p:txBody>
          <a:bodyPr/>
          <a:lstStyle/>
          <a:p>
            <a:fld id="{D6C20473-3182-46FA-856B-F8BCEAF2E52A}" type="slidenum">
              <a:rPr lang="en-US" smtClean="0"/>
              <a:t>94</a:t>
            </a:fld>
            <a:endParaRPr lang="en-US" dirty="0"/>
          </a:p>
        </p:txBody>
      </p:sp>
      <p:sp>
        <p:nvSpPr>
          <p:cNvPr id="4" name="Date Placeholder 3"/>
          <p:cNvSpPr>
            <a:spLocks noGrp="1"/>
          </p:cNvSpPr>
          <p:nvPr>
            <p:ph type="dt" sz="half" idx="10"/>
          </p:nvPr>
        </p:nvSpPr>
        <p:spPr/>
        <p:txBody>
          <a:bodyPr/>
          <a:lstStyle/>
          <a:p>
            <a:fld id="{38561194-7629-418E-9B51-40AF410173D2}" type="datetime1">
              <a:rPr lang="en-US" smtClean="0"/>
              <a:t>11/9/2021</a:t>
            </a:fld>
            <a:endParaRPr lang="en-US" dirty="0"/>
          </a:p>
        </p:txBody>
      </p:sp>
    </p:spTree>
    <p:extLst>
      <p:ext uri="{BB962C8B-B14F-4D97-AF65-F5344CB8AC3E}">
        <p14:creationId xmlns:p14="http://schemas.microsoft.com/office/powerpoint/2010/main" val="76107247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Industrial Priorities for Energy Programs</a:t>
            </a:r>
          </a:p>
        </p:txBody>
      </p:sp>
      <p:sp>
        <p:nvSpPr>
          <p:cNvPr id="3" name="Text Placeholder 2"/>
          <p:cNvSpPr>
            <a:spLocks noGrp="1"/>
          </p:cNvSpPr>
          <p:nvPr>
            <p:ph type="body" idx="1"/>
          </p:nvPr>
        </p:nvSpPr>
        <p:spPr/>
        <p:txBody>
          <a:bodyPr>
            <a:normAutofit fontScale="55000" lnSpcReduction="20000"/>
          </a:bodyPr>
          <a:lstStyle/>
          <a:p>
            <a:pPr marL="0" indent="0">
              <a:buNone/>
            </a:pPr>
            <a:endParaRPr lang="en-US" dirty="0"/>
          </a:p>
          <a:p>
            <a:pPr marL="0" indent="0">
              <a:buNone/>
            </a:pPr>
            <a:r>
              <a:rPr lang="en-US" sz="3600" dirty="0"/>
              <a:t>The DPAS regulation (15 CFR § 700.21) outlines the application process for a priority rating authorization for an energy program.</a:t>
            </a:r>
          </a:p>
          <a:p>
            <a:pPr marL="0" indent="0">
              <a:buNone/>
            </a:pPr>
            <a:endParaRPr lang="en-US" sz="2900" dirty="0"/>
          </a:p>
          <a:p>
            <a:r>
              <a:rPr lang="en-US" sz="2900" dirty="0"/>
              <a:t>For projects believed to maximize domestic energy supplies, a person may request priority authority for scarce, critical, and essential supplies of materials, equipment, and services (related to the production of materials or equipment, or the installation, repair, or maintenance of equipment) by submitting a request to the DOE.</a:t>
            </a:r>
          </a:p>
          <a:p>
            <a:endParaRPr lang="en-US" sz="2900" dirty="0"/>
          </a:p>
          <a:p>
            <a:r>
              <a:rPr lang="en-US" sz="2900" dirty="0"/>
              <a:t>If the DOE notifies the DOC that the project maximizes domestic energy supplies and that the materials, equipment, or services are critical and essential, the DOC will determine whether the items in question are scarce, and, if they are scarce, whether there is a need to use the priority rating.</a:t>
            </a:r>
          </a:p>
          <a:p>
            <a:endParaRPr lang="en-US" sz="2900" dirty="0"/>
          </a:p>
          <a:p>
            <a:r>
              <a:rPr lang="en-US" sz="2900" dirty="0"/>
              <a:t>After the DOC has conducted its analysis, it will advise the DOE of its findings as outlined in the regulation.  If the findings are satisfied, the DOC will authorize the DOE to grant the use of a priority rating to the applicant.</a:t>
            </a:r>
          </a:p>
          <a:p>
            <a:endParaRPr lang="en-US" sz="2900" dirty="0"/>
          </a:p>
          <a:p>
            <a:r>
              <a:rPr lang="en-US" sz="2900" dirty="0"/>
              <a:t>Schedule I of the DPAS regulation includes a list of approved programs to support the maximization of domestic energy supply.  A DOE regulation setting forth the procedures and criteria used by the DOE in making its determination and findings is published in 10 CFR Part 216.</a:t>
            </a:r>
          </a:p>
          <a:p>
            <a:endParaRPr lang="en-US" dirty="0"/>
          </a:p>
          <a:p>
            <a:pPr marL="0" indent="0">
              <a:buNone/>
            </a:pPr>
            <a:endParaRPr lang="en-US" dirty="0"/>
          </a:p>
          <a:p>
            <a:endParaRPr lang="en-US" dirty="0"/>
          </a:p>
        </p:txBody>
      </p:sp>
      <p:sp>
        <p:nvSpPr>
          <p:cNvPr id="5" name="Slide Number Placeholder 4"/>
          <p:cNvSpPr>
            <a:spLocks noGrp="1"/>
          </p:cNvSpPr>
          <p:nvPr>
            <p:ph type="sldNum" sz="quarter" idx="12"/>
          </p:nvPr>
        </p:nvSpPr>
        <p:spPr/>
        <p:txBody>
          <a:bodyPr/>
          <a:lstStyle/>
          <a:p>
            <a:fld id="{D6C20473-3182-46FA-856B-F8BCEAF2E52A}" type="slidenum">
              <a:rPr lang="en-US" smtClean="0"/>
              <a:t>95</a:t>
            </a:fld>
            <a:endParaRPr lang="en-US" dirty="0"/>
          </a:p>
        </p:txBody>
      </p:sp>
      <p:sp>
        <p:nvSpPr>
          <p:cNvPr id="4" name="Date Placeholder 3"/>
          <p:cNvSpPr>
            <a:spLocks noGrp="1"/>
          </p:cNvSpPr>
          <p:nvPr>
            <p:ph type="dt" sz="half" idx="10"/>
          </p:nvPr>
        </p:nvSpPr>
        <p:spPr/>
        <p:txBody>
          <a:bodyPr/>
          <a:lstStyle/>
          <a:p>
            <a:fld id="{40304A27-DEB4-4B9F-A676-3E9552D3E389}" type="datetime1">
              <a:rPr lang="en-US" smtClean="0"/>
              <a:t>11/9/2021</a:t>
            </a:fld>
            <a:endParaRPr lang="en-US" dirty="0"/>
          </a:p>
        </p:txBody>
      </p:sp>
    </p:spTree>
    <p:extLst>
      <p:ext uri="{BB962C8B-B14F-4D97-AF65-F5344CB8AC3E}">
        <p14:creationId xmlns:p14="http://schemas.microsoft.com/office/powerpoint/2010/main" val="77102371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Review</a:t>
            </a:r>
          </a:p>
        </p:txBody>
      </p:sp>
      <p:sp>
        <p:nvSpPr>
          <p:cNvPr id="3" name="Text Placeholder 2"/>
          <p:cNvSpPr>
            <a:spLocks noGrp="1"/>
          </p:cNvSpPr>
          <p:nvPr>
            <p:ph type="body" idx="1"/>
          </p:nvPr>
        </p:nvSpPr>
        <p:spPr/>
        <p:txBody>
          <a:bodyPr>
            <a:normAutofit/>
          </a:bodyPr>
          <a:lstStyle/>
          <a:p>
            <a:pPr marL="0" indent="0">
              <a:buNone/>
            </a:pPr>
            <a:r>
              <a:rPr lang="en-US" sz="2000" dirty="0"/>
              <a:t>Below is a quick review of the rated contract or order process.</a:t>
            </a:r>
          </a:p>
        </p:txBody>
      </p:sp>
      <p:sp>
        <p:nvSpPr>
          <p:cNvPr id="5" name="Slide Number Placeholder 4"/>
          <p:cNvSpPr>
            <a:spLocks noGrp="1"/>
          </p:cNvSpPr>
          <p:nvPr>
            <p:ph type="sldNum" sz="quarter" idx="12"/>
          </p:nvPr>
        </p:nvSpPr>
        <p:spPr/>
        <p:txBody>
          <a:bodyPr/>
          <a:lstStyle/>
          <a:p>
            <a:fld id="{D6C20473-3182-46FA-856B-F8BCEAF2E52A}" type="slidenum">
              <a:rPr lang="en-US" smtClean="0"/>
              <a:t>96</a:t>
            </a:fld>
            <a:endParaRPr lang="en-US" dirty="0"/>
          </a:p>
        </p:txBody>
      </p:sp>
      <p:graphicFrame>
        <p:nvGraphicFramePr>
          <p:cNvPr id="7" name="Diagram 6"/>
          <p:cNvGraphicFramePr/>
          <p:nvPr>
            <p:extLst>
              <p:ext uri="{D42A27DB-BD31-4B8C-83A1-F6EECF244321}">
                <p14:modId xmlns:p14="http://schemas.microsoft.com/office/powerpoint/2010/main" val="4288718889"/>
              </p:ext>
            </p:extLst>
          </p:nvPr>
        </p:nvGraphicFramePr>
        <p:xfrm>
          <a:off x="1143000" y="2302601"/>
          <a:ext cx="6858000" cy="408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406D49FE-A760-4C24-89AA-5EB846EF3617}" type="datetime1">
              <a:rPr lang="en-US" smtClean="0"/>
              <a:t>11/9/2021</a:t>
            </a:fld>
            <a:endParaRPr lang="en-US" dirty="0"/>
          </a:p>
        </p:txBody>
      </p:sp>
    </p:spTree>
    <p:extLst>
      <p:ext uri="{BB962C8B-B14F-4D97-AF65-F5344CB8AC3E}">
        <p14:creationId xmlns:p14="http://schemas.microsoft.com/office/powerpoint/2010/main" val="194764704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Frequently Asked Questions</a:t>
            </a:r>
          </a:p>
        </p:txBody>
      </p:sp>
      <p:sp>
        <p:nvSpPr>
          <p:cNvPr id="3" name="Text Placeholder 2"/>
          <p:cNvSpPr>
            <a:spLocks noGrp="1"/>
          </p:cNvSpPr>
          <p:nvPr>
            <p:ph type="body" idx="1"/>
          </p:nvPr>
        </p:nvSpPr>
        <p:spPr/>
        <p:txBody>
          <a:bodyPr>
            <a:noAutofit/>
          </a:bodyPr>
          <a:lstStyle/>
          <a:p>
            <a:pPr marL="0" indent="0">
              <a:buNone/>
            </a:pPr>
            <a:endParaRPr lang="en-US" sz="1300" b="1" dirty="0"/>
          </a:p>
          <a:p>
            <a:pPr marL="0" indent="0">
              <a:buNone/>
            </a:pPr>
            <a:r>
              <a:rPr lang="en-US" sz="1200" b="1" dirty="0"/>
              <a:t>Q: May I accept a rated order contingent upon obtaining necessary production materials or equipment?</a:t>
            </a:r>
          </a:p>
          <a:p>
            <a:pPr marL="0" indent="0">
              <a:buNone/>
            </a:pPr>
            <a:endParaRPr lang="en-US" sz="1200" b="1" i="1" dirty="0"/>
          </a:p>
          <a:p>
            <a:pPr marL="0" indent="0">
              <a:buNone/>
            </a:pPr>
            <a:r>
              <a:rPr lang="en-US" sz="1200" b="1" i="1" dirty="0"/>
              <a:t>A: </a:t>
            </a:r>
            <a:r>
              <a:rPr lang="en-US" sz="1200" i="1" dirty="0"/>
              <a:t>No.  </a:t>
            </a:r>
            <a:r>
              <a:rPr lang="en-US" sz="1200" i="1"/>
              <a:t>Rated orders </a:t>
            </a:r>
            <a:r>
              <a:rPr lang="en-US" sz="1200" i="1" dirty="0"/>
              <a:t>may not be accepted on a contingent basis.  If you cannot meet the required delivery date, you must inform your customer of the earliest date on which delivery can be made, and offer to accept the order on the basis of that date.</a:t>
            </a:r>
          </a:p>
          <a:p>
            <a:pPr marL="0" indent="0">
              <a:buNone/>
            </a:pPr>
            <a:endParaRPr lang="en-US" sz="1200" dirty="0"/>
          </a:p>
          <a:p>
            <a:pPr marL="0" indent="0">
              <a:buNone/>
            </a:pPr>
            <a:endParaRPr lang="en-US" sz="1200" dirty="0"/>
          </a:p>
          <a:p>
            <a:pPr marL="457200" lvl="1" indent="0">
              <a:buNone/>
            </a:pPr>
            <a:endParaRPr lang="en-US" sz="1200" dirty="0"/>
          </a:p>
          <a:p>
            <a:pPr marL="0" indent="0">
              <a:buNone/>
            </a:pPr>
            <a:r>
              <a:rPr lang="en-US" sz="1200" b="1" dirty="0"/>
              <a:t>Q: If I encounter production or shipment conflicts following acceptance of several rated orders of equal priority status that will result in delayed delivery or performance against one or more orders, which of the conflicting orders should be given delivery or performance preference?</a:t>
            </a:r>
          </a:p>
          <a:p>
            <a:pPr marL="0" indent="0">
              <a:buNone/>
            </a:pPr>
            <a:endParaRPr lang="en-US" sz="1200" b="1" i="1" dirty="0"/>
          </a:p>
          <a:p>
            <a:pPr marL="0" indent="0">
              <a:buNone/>
            </a:pPr>
            <a:r>
              <a:rPr lang="en-US" sz="1200" b="1" i="1" dirty="0"/>
              <a:t>A:  </a:t>
            </a:r>
            <a:r>
              <a:rPr lang="en-US" sz="1200" i="1" dirty="0"/>
              <a:t>You should give preference to order or orders in the sequence in which delivery or performance is required.  For conflicting rated orders received on the same day, you should give preference to the order or orders with the earliest receipt date. If you cannot otherwise resolve the delivery or performance conflict, or if your customer objects to the rescheduling of the delayed order, you should promptly request special priorities assistance (SPA).  For any order that will be delayed, you must notify your customer as provided in 15 CFR § 700.13(d)(3) of the DPAS regulation.  Conflicting rated orders are discussed in section 700.14(c) of the DPAS regulation. </a:t>
            </a:r>
          </a:p>
          <a:p>
            <a:pPr marL="0" indent="0">
              <a:buNone/>
            </a:pPr>
            <a:endParaRPr lang="en-US" sz="1200" i="1" dirty="0"/>
          </a:p>
          <a:p>
            <a:pPr marL="0" indent="0">
              <a:buNone/>
            </a:pPr>
            <a:endParaRPr lang="en-US" sz="1200" i="1" dirty="0"/>
          </a:p>
          <a:p>
            <a:pPr marL="0" indent="0">
              <a:buNone/>
            </a:pPr>
            <a:endParaRPr lang="en-US" sz="1200" i="1" dirty="0"/>
          </a:p>
          <a:p>
            <a:pPr marL="0" indent="0">
              <a:buNone/>
            </a:pPr>
            <a:r>
              <a:rPr lang="en-US" sz="1200" b="1" dirty="0"/>
              <a:t>Q: Can my suppliers charge a higher price to produce, deliver, or perform against my rated order?</a:t>
            </a:r>
          </a:p>
          <a:p>
            <a:pPr marL="0" indent="0">
              <a:buNone/>
            </a:pPr>
            <a:endParaRPr lang="en-US" sz="1200" b="1" i="1" dirty="0"/>
          </a:p>
          <a:p>
            <a:pPr marL="0" indent="0">
              <a:buNone/>
            </a:pPr>
            <a:r>
              <a:rPr lang="en-US" sz="1200" b="1" i="1" dirty="0"/>
              <a:t>A:  </a:t>
            </a:r>
            <a:r>
              <a:rPr lang="en-US" sz="1200" i="1" dirty="0"/>
              <a:t>No.  Your supplier may not discriminate against your rated order in any manner.  Nor may the supplier impose any different terms or conditions than for comparable unrated orders. </a:t>
            </a:r>
          </a:p>
        </p:txBody>
      </p:sp>
      <p:sp>
        <p:nvSpPr>
          <p:cNvPr id="5" name="Slide Number Placeholder 4"/>
          <p:cNvSpPr>
            <a:spLocks noGrp="1"/>
          </p:cNvSpPr>
          <p:nvPr>
            <p:ph type="sldNum" sz="quarter" idx="12"/>
          </p:nvPr>
        </p:nvSpPr>
        <p:spPr/>
        <p:txBody>
          <a:bodyPr/>
          <a:lstStyle/>
          <a:p>
            <a:fld id="{D6C20473-3182-46FA-856B-F8BCEAF2E52A}" type="slidenum">
              <a:rPr lang="en-US" smtClean="0"/>
              <a:t>97</a:t>
            </a:fld>
            <a:endParaRPr lang="en-US" dirty="0"/>
          </a:p>
        </p:txBody>
      </p:sp>
      <p:sp>
        <p:nvSpPr>
          <p:cNvPr id="4" name="Date Placeholder 3"/>
          <p:cNvSpPr>
            <a:spLocks noGrp="1"/>
          </p:cNvSpPr>
          <p:nvPr>
            <p:ph type="dt" sz="half" idx="10"/>
          </p:nvPr>
        </p:nvSpPr>
        <p:spPr/>
        <p:txBody>
          <a:bodyPr/>
          <a:lstStyle/>
          <a:p>
            <a:fld id="{21B73DFE-2E7F-420E-B723-F9B076CA0757}" type="datetime1">
              <a:rPr lang="en-US" smtClean="0"/>
              <a:t>11/9/2021</a:t>
            </a:fld>
            <a:endParaRPr lang="en-US" dirty="0"/>
          </a:p>
        </p:txBody>
      </p:sp>
    </p:spTree>
    <p:extLst>
      <p:ext uri="{BB962C8B-B14F-4D97-AF65-F5344CB8AC3E}">
        <p14:creationId xmlns:p14="http://schemas.microsoft.com/office/powerpoint/2010/main" val="340867423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Frequently Asked Questions</a:t>
            </a:r>
          </a:p>
        </p:txBody>
      </p:sp>
      <p:sp>
        <p:nvSpPr>
          <p:cNvPr id="3" name="Text Placeholder 2"/>
          <p:cNvSpPr>
            <a:spLocks noGrp="1"/>
          </p:cNvSpPr>
          <p:nvPr>
            <p:ph type="body" idx="1"/>
          </p:nvPr>
        </p:nvSpPr>
        <p:spPr/>
        <p:txBody>
          <a:bodyPr>
            <a:normAutofit lnSpcReduction="10000"/>
          </a:bodyPr>
          <a:lstStyle/>
          <a:p>
            <a:pPr marL="0" indent="0">
              <a:buNone/>
            </a:pPr>
            <a:endParaRPr lang="en-US" sz="1200" b="1" dirty="0"/>
          </a:p>
          <a:p>
            <a:pPr marL="0" indent="0">
              <a:buNone/>
            </a:pPr>
            <a:r>
              <a:rPr lang="en-US" sz="1200" b="1" dirty="0"/>
              <a:t>Q: May I use a rated order to purchase finished items, components, or production materials from a foreign supplier?</a:t>
            </a:r>
          </a:p>
          <a:p>
            <a:pPr marL="0" indent="0">
              <a:buNone/>
            </a:pPr>
            <a:endParaRPr lang="en-US" sz="1200" b="1" i="1" dirty="0"/>
          </a:p>
          <a:p>
            <a:pPr marL="0" indent="0">
              <a:buNone/>
            </a:pPr>
            <a:r>
              <a:rPr lang="en-US" sz="1200" b="1" i="1" dirty="0"/>
              <a:t>A:  </a:t>
            </a:r>
            <a:r>
              <a:rPr lang="en-US" sz="1200" i="1" dirty="0"/>
              <a:t>No.  The DPAS, and therefore priority ratings, has no legal standing outside of the United States.  However, if you need assistance to obtain items from a supplier in Canada, you must submit a request through the Delegate Agency to the DOC/BIS’s Office of Strategic Industries and Economic Security (SIES) on form BIS-999.  </a:t>
            </a:r>
          </a:p>
          <a:p>
            <a:pPr marL="0" indent="0">
              <a:buNone/>
            </a:pPr>
            <a:endParaRPr lang="en-US" sz="1200" i="1" dirty="0"/>
          </a:p>
          <a:p>
            <a:pPr marL="0" indent="0">
              <a:buNone/>
            </a:pPr>
            <a:r>
              <a:rPr lang="en-US" sz="1200" i="1" dirty="0"/>
              <a:t>If you need assistance to obtain items from a supplier in Australia, Finland, Italy, the Netherlands, Spain, Sweden, and the United Kingdom, you should contact the Department of Defense DPAS Lead in the Office of Deputy Assistant Security of Defense for Manufacturing and Industrial Base Policy (MIBP).  Please see 15 CFR §</a:t>
            </a:r>
            <a:r>
              <a:rPr lang="en-US" sz="1200" dirty="0"/>
              <a:t> </a:t>
            </a:r>
            <a:r>
              <a:rPr lang="en-US" sz="1200" i="1" dirty="0"/>
              <a:t>700.57 (c) for more information.</a:t>
            </a:r>
            <a:endParaRPr lang="en-US" sz="1200" dirty="0"/>
          </a:p>
          <a:p>
            <a:pPr marL="457200" lvl="1" indent="0">
              <a:buNone/>
            </a:pPr>
            <a:endParaRPr lang="en-US" sz="1200" dirty="0"/>
          </a:p>
          <a:p>
            <a:pPr marL="457200" lvl="1" indent="0">
              <a:buNone/>
            </a:pPr>
            <a:endParaRPr lang="en-US" sz="1200" dirty="0"/>
          </a:p>
          <a:p>
            <a:pPr marL="457200" lvl="1" indent="0">
              <a:buNone/>
            </a:pPr>
            <a:endParaRPr lang="en-US" sz="1200" dirty="0"/>
          </a:p>
          <a:p>
            <a:pPr marL="0" indent="0">
              <a:buNone/>
            </a:pPr>
            <a:r>
              <a:rPr lang="en-US" sz="1200" b="1" dirty="0"/>
              <a:t>Q: If my supplier refuses to accept or comply with a rated order, what should I do?</a:t>
            </a:r>
          </a:p>
          <a:p>
            <a:pPr marL="0" indent="0">
              <a:buNone/>
            </a:pPr>
            <a:endParaRPr lang="en-US" sz="1200" b="1" i="1" dirty="0"/>
          </a:p>
          <a:p>
            <a:pPr marL="0" indent="0">
              <a:buNone/>
            </a:pPr>
            <a:r>
              <a:rPr lang="en-US" sz="1200" b="1" i="1" dirty="0"/>
              <a:t>A:  </a:t>
            </a:r>
            <a:r>
              <a:rPr lang="en-US" sz="1200" i="1" dirty="0"/>
              <a:t>You should attempt to obtain the reason for the refusal in writing.  If the reason conforms to any of the provisions in section 700.13 (b) or (c) of the DPAS regulation, you should first seek an alternative source of supply.  If there is no alternative source that can meet your requirements, you should promptly contact your customer or DOC/BIS.  If the supplier refuses to give a reason or the reason does not conform to the provisions of section 700.13, you should promptly contact your customer or DOC/BIS.</a:t>
            </a:r>
          </a:p>
          <a:p>
            <a:pPr marL="0" indent="0">
              <a:buNone/>
            </a:pPr>
            <a:endParaRPr lang="en-US" sz="1200" i="1" dirty="0"/>
          </a:p>
          <a:p>
            <a:pPr marL="0" indent="0">
              <a:buNone/>
            </a:pPr>
            <a:endParaRPr lang="en-US" sz="1200" i="1" dirty="0"/>
          </a:p>
          <a:p>
            <a:pPr marL="0" indent="0">
              <a:buNone/>
            </a:pPr>
            <a:endParaRPr lang="en-US" sz="1200" i="1" dirty="0"/>
          </a:p>
          <a:p>
            <a:pPr marL="0" indent="0">
              <a:buNone/>
            </a:pPr>
            <a:r>
              <a:rPr lang="en-US" sz="1200" b="1" dirty="0"/>
              <a:t>Q: Must I accept a rated contract or order from a customer with whom I have never done business?</a:t>
            </a:r>
          </a:p>
          <a:p>
            <a:pPr marL="0" indent="0">
              <a:buNone/>
            </a:pPr>
            <a:endParaRPr lang="en-US" sz="1200" b="1" i="1" dirty="0"/>
          </a:p>
          <a:p>
            <a:pPr marL="0" indent="0">
              <a:buNone/>
            </a:pPr>
            <a:r>
              <a:rPr lang="en-US" sz="1200" b="1" i="1" dirty="0"/>
              <a:t>A:  </a:t>
            </a:r>
            <a:r>
              <a:rPr lang="en-US" sz="1200" i="1" dirty="0"/>
              <a:t>Yes. Except as provided in the DPAS in 15 CFR §</a:t>
            </a:r>
            <a:r>
              <a:rPr lang="en-US" sz="1200" dirty="0"/>
              <a:t> </a:t>
            </a:r>
            <a:r>
              <a:rPr lang="en-US" sz="1200" i="1" dirty="0"/>
              <a:t>700.13, you must accept and fill all rated orders you receive.</a:t>
            </a:r>
          </a:p>
          <a:p>
            <a:pPr marL="0" indent="0">
              <a:buNone/>
            </a:pPr>
            <a:endParaRPr lang="en-US" sz="1200" i="1" dirty="0"/>
          </a:p>
          <a:p>
            <a:pPr marL="0" indent="0">
              <a:buNone/>
            </a:pPr>
            <a:endParaRPr lang="en-US" sz="1200" i="1" dirty="0"/>
          </a:p>
          <a:p>
            <a:pPr marL="0" indent="0">
              <a:buNone/>
            </a:pPr>
            <a:endParaRPr lang="en-US" sz="1200" i="1" dirty="0"/>
          </a:p>
        </p:txBody>
      </p:sp>
      <p:sp>
        <p:nvSpPr>
          <p:cNvPr id="5" name="Slide Number Placeholder 4"/>
          <p:cNvSpPr>
            <a:spLocks noGrp="1"/>
          </p:cNvSpPr>
          <p:nvPr>
            <p:ph type="sldNum" sz="quarter" idx="12"/>
          </p:nvPr>
        </p:nvSpPr>
        <p:spPr/>
        <p:txBody>
          <a:bodyPr/>
          <a:lstStyle/>
          <a:p>
            <a:fld id="{D6C20473-3182-46FA-856B-F8BCEAF2E52A}" type="slidenum">
              <a:rPr lang="en-US" smtClean="0"/>
              <a:t>98</a:t>
            </a:fld>
            <a:endParaRPr lang="en-US" dirty="0"/>
          </a:p>
        </p:txBody>
      </p:sp>
      <p:sp>
        <p:nvSpPr>
          <p:cNvPr id="4" name="Date Placeholder 3"/>
          <p:cNvSpPr>
            <a:spLocks noGrp="1"/>
          </p:cNvSpPr>
          <p:nvPr>
            <p:ph type="dt" sz="half" idx="10"/>
          </p:nvPr>
        </p:nvSpPr>
        <p:spPr/>
        <p:txBody>
          <a:bodyPr/>
          <a:lstStyle/>
          <a:p>
            <a:fld id="{B8703DD8-9465-456B-AD09-5BB58D197915}" type="datetime1">
              <a:rPr lang="en-US" smtClean="0"/>
              <a:t>11/9/2021</a:t>
            </a:fld>
            <a:endParaRPr lang="en-US" dirty="0"/>
          </a:p>
        </p:txBody>
      </p:sp>
    </p:spTree>
    <p:extLst>
      <p:ext uri="{BB962C8B-B14F-4D97-AF65-F5344CB8AC3E}">
        <p14:creationId xmlns:p14="http://schemas.microsoft.com/office/powerpoint/2010/main" val="17255129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Frequently Asked Questions</a:t>
            </a:r>
          </a:p>
        </p:txBody>
      </p:sp>
      <p:sp>
        <p:nvSpPr>
          <p:cNvPr id="3" name="Text Placeholder 2"/>
          <p:cNvSpPr>
            <a:spLocks noGrp="1"/>
          </p:cNvSpPr>
          <p:nvPr>
            <p:ph type="body" idx="1"/>
          </p:nvPr>
        </p:nvSpPr>
        <p:spPr/>
        <p:txBody>
          <a:bodyPr>
            <a:normAutofit/>
          </a:bodyPr>
          <a:lstStyle/>
          <a:p>
            <a:pPr marL="0" indent="0">
              <a:buNone/>
            </a:pPr>
            <a:endParaRPr lang="en-US" sz="1200" b="1" dirty="0"/>
          </a:p>
          <a:p>
            <a:pPr marL="0" indent="0">
              <a:buNone/>
            </a:pPr>
            <a:r>
              <a:rPr lang="en-US" sz="1200" b="1" dirty="0"/>
              <a:t>Q: If by accepting a rated order I must delay delivery against unrated orders, am I protected against claims for my customers for damages caused by this delay?</a:t>
            </a:r>
          </a:p>
          <a:p>
            <a:pPr marL="0" indent="0">
              <a:buNone/>
            </a:pPr>
            <a:endParaRPr lang="en-US" sz="1200" b="1" i="1" dirty="0"/>
          </a:p>
          <a:p>
            <a:pPr marL="0" indent="0">
              <a:buNone/>
            </a:pPr>
            <a:r>
              <a:rPr lang="en-US" sz="1200" b="1" i="1" dirty="0"/>
              <a:t>A:  </a:t>
            </a:r>
            <a:r>
              <a:rPr lang="en-US" sz="1200" i="1" dirty="0"/>
              <a:t>Yes.  Such protection is provided under Section 707 of the Defense Production Act of 1950.  See section 700.90 of the DPAS.  You may not be held liable for damages or penalties for any act or failure to act resulting directly or indirectly from compliance with any provision of the statute, the DPAS, or a Directive issued by DOC/BIS.</a:t>
            </a:r>
          </a:p>
          <a:p>
            <a:pPr marL="457200" lvl="1" indent="0">
              <a:buNone/>
            </a:pPr>
            <a:endParaRPr lang="en-US" sz="1200" dirty="0"/>
          </a:p>
          <a:p>
            <a:pPr marL="457200" lvl="1" indent="0">
              <a:buNone/>
            </a:pPr>
            <a:endParaRPr lang="en-US" sz="1200" dirty="0"/>
          </a:p>
          <a:p>
            <a:pPr marL="457200" lvl="1" indent="0">
              <a:buNone/>
            </a:pPr>
            <a:endParaRPr lang="en-US" sz="1200" dirty="0"/>
          </a:p>
          <a:p>
            <a:pPr marL="0" indent="0">
              <a:buNone/>
            </a:pPr>
            <a:r>
              <a:rPr lang="en-US" sz="1200" b="1" dirty="0"/>
              <a:t>Q: If I use inventoried items to fill a rated order, may I replace those items by using a rated order?</a:t>
            </a:r>
          </a:p>
          <a:p>
            <a:pPr marL="0" indent="0">
              <a:buNone/>
            </a:pPr>
            <a:endParaRPr lang="en-US" sz="1200" b="1" i="1" dirty="0"/>
          </a:p>
          <a:p>
            <a:pPr marL="0" indent="0">
              <a:buNone/>
            </a:pPr>
            <a:r>
              <a:rPr lang="en-US" sz="1200" b="1" i="1" dirty="0"/>
              <a:t>A:  </a:t>
            </a:r>
            <a:r>
              <a:rPr lang="en-US" sz="1200" i="1" dirty="0"/>
              <a:t>Yes.  You may use a rated order to replace inventoried items if you place the order with your supplier within 90 days of the date of use of the items.  However, you may only use the DO rating symbol on the order, even if the customer’s order was DX.</a:t>
            </a:r>
          </a:p>
          <a:p>
            <a:pPr marL="0" indent="0">
              <a:buNone/>
            </a:pPr>
            <a:endParaRPr lang="en-US" sz="1200" i="1" dirty="0"/>
          </a:p>
          <a:p>
            <a:pPr marL="0" indent="0">
              <a:buNone/>
            </a:pPr>
            <a:endParaRPr lang="en-US" sz="1200" i="1" dirty="0"/>
          </a:p>
          <a:p>
            <a:pPr marL="0" indent="0">
              <a:buNone/>
            </a:pPr>
            <a:endParaRPr lang="en-US" sz="1200" i="1" dirty="0"/>
          </a:p>
          <a:p>
            <a:pPr marL="0" indent="0">
              <a:buNone/>
            </a:pPr>
            <a:r>
              <a:rPr lang="en-US" sz="1200" b="1" dirty="0"/>
              <a:t>Q: To Fill a rated order, I need to purchase a quantity of items that is less than my supplier’s minimum (commercially procurable) quantity.  Is my supplier obligated to accept and fill a rated order for such quantity?</a:t>
            </a:r>
          </a:p>
          <a:p>
            <a:pPr marL="0" indent="0">
              <a:buNone/>
            </a:pPr>
            <a:r>
              <a:rPr lang="en-US" sz="1200" b="1" dirty="0"/>
              <a:t> </a:t>
            </a:r>
            <a:endParaRPr lang="en-US" sz="1200" b="1" i="1" dirty="0"/>
          </a:p>
          <a:p>
            <a:pPr marL="0" indent="0">
              <a:buNone/>
            </a:pPr>
            <a:r>
              <a:rPr lang="en-US" sz="1200" b="1" i="1" dirty="0"/>
              <a:t>A:  </a:t>
            </a:r>
            <a:r>
              <a:rPr lang="en-US" sz="1200" i="1" dirty="0"/>
              <a:t>No.  However, as provided in section 700.17(e) of the DPAS and if reasonable to do so, you may place a rated order for the minimum commercially procurable quantity.  If possible, you must combine rated orders to the supplier as provided in section 700.17(c) and (d). </a:t>
            </a:r>
          </a:p>
          <a:p>
            <a:pPr marL="0" indent="0">
              <a:buNone/>
            </a:pPr>
            <a:endParaRPr lang="en-US" sz="1200" i="1" dirty="0"/>
          </a:p>
          <a:p>
            <a:pPr marL="0" indent="0">
              <a:buNone/>
            </a:pPr>
            <a:endParaRPr lang="en-US" sz="1200" i="1" dirty="0"/>
          </a:p>
        </p:txBody>
      </p:sp>
      <p:sp>
        <p:nvSpPr>
          <p:cNvPr id="5" name="Slide Number Placeholder 4"/>
          <p:cNvSpPr>
            <a:spLocks noGrp="1"/>
          </p:cNvSpPr>
          <p:nvPr>
            <p:ph type="sldNum" sz="quarter" idx="12"/>
          </p:nvPr>
        </p:nvSpPr>
        <p:spPr/>
        <p:txBody>
          <a:bodyPr/>
          <a:lstStyle/>
          <a:p>
            <a:fld id="{D6C20473-3182-46FA-856B-F8BCEAF2E52A}" type="slidenum">
              <a:rPr lang="en-US" smtClean="0"/>
              <a:t>99</a:t>
            </a:fld>
            <a:endParaRPr lang="en-US" dirty="0"/>
          </a:p>
        </p:txBody>
      </p:sp>
      <p:sp>
        <p:nvSpPr>
          <p:cNvPr id="4" name="Date Placeholder 3"/>
          <p:cNvSpPr>
            <a:spLocks noGrp="1"/>
          </p:cNvSpPr>
          <p:nvPr>
            <p:ph type="dt" sz="half" idx="10"/>
          </p:nvPr>
        </p:nvSpPr>
        <p:spPr/>
        <p:txBody>
          <a:bodyPr/>
          <a:lstStyle/>
          <a:p>
            <a:fld id="{C1C13786-E6A0-4E8E-874C-E60A582DF417}" type="datetime1">
              <a:rPr lang="en-US" smtClean="0"/>
              <a:t>11/9/2021</a:t>
            </a:fld>
            <a:endParaRPr lang="en-US" dirty="0"/>
          </a:p>
        </p:txBody>
      </p:sp>
    </p:spTree>
    <p:extLst>
      <p:ext uri="{BB962C8B-B14F-4D97-AF65-F5344CB8AC3E}">
        <p14:creationId xmlns:p14="http://schemas.microsoft.com/office/powerpoint/2010/main" val="26639474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A481D1A-9D87-446F-A952-912E176816AD}"/>
</file>

<file path=customXml/itemProps2.xml><?xml version="1.0" encoding="utf-8"?>
<ds:datastoreItem xmlns:ds="http://schemas.openxmlformats.org/officeDocument/2006/customXml" ds:itemID="{0A086B9D-9C66-4012-AED6-134B4DEFFA65}"/>
</file>

<file path=customXml/itemProps3.xml><?xml version="1.0" encoding="utf-8"?>
<ds:datastoreItem xmlns:ds="http://schemas.openxmlformats.org/officeDocument/2006/customXml" ds:itemID="{FC242000-24C5-418B-9744-8A6EF955763B}"/>
</file>

<file path=docProps/app.xml><?xml version="1.0" encoding="utf-8"?>
<Properties xmlns="http://schemas.openxmlformats.org/officeDocument/2006/extended-properties" xmlns:vt="http://schemas.openxmlformats.org/officeDocument/2006/docPropsVTypes">
  <TotalTime>8046</TotalTime>
  <Words>8774</Words>
  <Application>Microsoft Office PowerPoint</Application>
  <PresentationFormat>On-screen Show (4:3)</PresentationFormat>
  <Paragraphs>1027</Paragraphs>
  <Slides>102</Slides>
  <Notes>27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102</vt:i4>
      </vt:variant>
    </vt:vector>
  </HeadingPairs>
  <TitlesOfParts>
    <vt:vector size="105" baseType="lpstr">
      <vt:lpstr>Arial</vt:lpstr>
      <vt:lpstr>Calibri</vt:lpstr>
      <vt:lpstr>Office Theme</vt:lpstr>
      <vt:lpstr>The Defense Priorities and  Allocations System Training Course</vt:lpstr>
      <vt:lpstr>Course Overview</vt:lpstr>
      <vt:lpstr>Primary Audience</vt:lpstr>
      <vt:lpstr>Course Outline</vt:lpstr>
      <vt:lpstr>What is the DPAS?</vt:lpstr>
      <vt:lpstr>What is the DPAS?</vt:lpstr>
      <vt:lpstr>What is the DPAS?</vt:lpstr>
      <vt:lpstr>What is the DPAS?</vt:lpstr>
      <vt:lpstr>Overview of the Priorities and Allocations Authorities</vt:lpstr>
      <vt:lpstr>Overview of the Priorities and Allocations Authorities</vt:lpstr>
      <vt:lpstr>Defense Production Act</vt:lpstr>
      <vt:lpstr>Defense Production Act</vt:lpstr>
      <vt:lpstr>Defense Production Act</vt:lpstr>
      <vt:lpstr>Defense Production Act</vt:lpstr>
      <vt:lpstr>Executive Order 13603</vt:lpstr>
      <vt:lpstr>Executive Order 13603</vt:lpstr>
      <vt:lpstr>Executive Order 13603</vt:lpstr>
      <vt:lpstr>Executive Order 13603</vt:lpstr>
      <vt:lpstr>Executive Order 13603</vt:lpstr>
      <vt:lpstr>DPAS Regulation: 15 CFR Part 700</vt:lpstr>
      <vt:lpstr>Who has been delegated DPAS rating authority from the DOC?</vt:lpstr>
      <vt:lpstr>Who has been delegated DPAS rating authority from the DOC?</vt:lpstr>
      <vt:lpstr>Who has been delegated DPAS rating authority from the DOC?</vt:lpstr>
      <vt:lpstr>Step by Step Guide: Processing Rated Orders</vt:lpstr>
      <vt:lpstr>Step by Step Guide:  Processing Rated Orders</vt:lpstr>
      <vt:lpstr>Step 1</vt:lpstr>
      <vt:lpstr>Step 1:  What is a Rated Order and What  Does it Mean for My Company?</vt:lpstr>
      <vt:lpstr>Rated Order:  Important Notes</vt:lpstr>
      <vt:lpstr>Step 1:  What is a Rated Order and What  Does it Mean for My Company?</vt:lpstr>
      <vt:lpstr>Example of SF-33</vt:lpstr>
      <vt:lpstr>Step 2</vt:lpstr>
      <vt:lpstr>Step 2: Identify Key Elements of Rated Order</vt:lpstr>
      <vt:lpstr>Priority Rating 15 CFR § 700.11</vt:lpstr>
      <vt:lpstr>Priority Rating 15 CFR § 700.11</vt:lpstr>
      <vt:lpstr>Priority Rating 15 CFR § 700.11</vt:lpstr>
      <vt:lpstr>Schedule I to Part 700  Approved Programs and Delegate Agencies</vt:lpstr>
      <vt:lpstr>Schedule I to Part 700  Approved Programs and Delegate Agencies (continued)</vt:lpstr>
      <vt:lpstr>Schedule I to Part 700  Approved Programs and Delegate Agencies (continued)</vt:lpstr>
      <vt:lpstr>Priority Rating 15 CFR § 700.11</vt:lpstr>
      <vt:lpstr>Required Delivery Date(s)</vt:lpstr>
      <vt:lpstr>Authorized Written or Digital Signature</vt:lpstr>
      <vt:lpstr>Certification Statement</vt:lpstr>
      <vt:lpstr>Certification Statement</vt:lpstr>
      <vt:lpstr>Step 3</vt:lpstr>
      <vt:lpstr>Step 3: Accept or Reject the Rated Order</vt:lpstr>
      <vt:lpstr>Mandatory Acceptance 15 CFR § 700.13 (a)</vt:lpstr>
      <vt:lpstr>Mandatory Rejection 15 CFR § 700.13 (b)</vt:lpstr>
      <vt:lpstr>Optional Rejection 15 CFR § 700.13 (c)</vt:lpstr>
      <vt:lpstr>Customer Notification Requirements 15 CFR § 700.13 (d)(1)</vt:lpstr>
      <vt:lpstr>PowerPoint Presentation</vt:lpstr>
      <vt:lpstr>Step 4</vt:lpstr>
      <vt:lpstr>Step 4: Preferential Scheduling</vt:lpstr>
      <vt:lpstr>Preferential Scheduling Examples</vt:lpstr>
      <vt:lpstr>Step 5</vt:lpstr>
      <vt:lpstr>Step 5: Extension of Priority Ratings</vt:lpstr>
      <vt:lpstr>Step 5: Extension of Priority Ratings</vt:lpstr>
      <vt:lpstr>Additional Information</vt:lpstr>
      <vt:lpstr>Additional Information</vt:lpstr>
      <vt:lpstr>Additional Information: Changes or Cancellations</vt:lpstr>
      <vt:lpstr>Additional Information: Changes or Cancellations</vt:lpstr>
      <vt:lpstr>Additional Information: Use of Rated Orders</vt:lpstr>
      <vt:lpstr>Additional Information: Limitations on Placing Rated Orders</vt:lpstr>
      <vt:lpstr>Additional Information: Records and Reports</vt:lpstr>
      <vt:lpstr>Important Notes</vt:lpstr>
      <vt:lpstr>Important Notes</vt:lpstr>
      <vt:lpstr> Who must comply with the DPAS?</vt:lpstr>
      <vt:lpstr>Who must comply with the DPAS?</vt:lpstr>
      <vt:lpstr>How do I get assistance in the event of a problem? Special Priorities Assistance</vt:lpstr>
      <vt:lpstr>Special Priorities Assistance</vt:lpstr>
      <vt:lpstr>Special Priorities Assistance</vt:lpstr>
      <vt:lpstr>Example: SPA Form BIS-999</vt:lpstr>
      <vt:lpstr>Special Priorities Assistance</vt:lpstr>
      <vt:lpstr>SPA: Requests for Priority Rating Authority</vt:lpstr>
      <vt:lpstr>SPA: Examples of Assistance</vt:lpstr>
      <vt:lpstr>SPA: Criteria for Assistance</vt:lpstr>
      <vt:lpstr>SPA: Instances Where Assistance May Not Be Provided</vt:lpstr>
      <vt:lpstr>SPA: Assistance Programs with Canada and Other Nations</vt:lpstr>
      <vt:lpstr>SPA: Assistance Programs with Canada and Other Nations</vt:lpstr>
      <vt:lpstr>SPA: Assistance Programs with Canada and Other Nations</vt:lpstr>
      <vt:lpstr>What official actions does DOC utilize to implement/enforce the DPAS Provisions?</vt:lpstr>
      <vt:lpstr>Official Actions</vt:lpstr>
      <vt:lpstr>Official Actions:  Rating Authorization</vt:lpstr>
      <vt:lpstr>Official Actions: Directives</vt:lpstr>
      <vt:lpstr>Official Actions: Letters of Understanding</vt:lpstr>
      <vt:lpstr>How does the DOC ensure compliance with the DPAS regulation?</vt:lpstr>
      <vt:lpstr>DPAS Compliance</vt:lpstr>
      <vt:lpstr>How does the DPAS provide me protection against claims?</vt:lpstr>
      <vt:lpstr>Protection Against Claims</vt:lpstr>
      <vt:lpstr>Examples of DPAS Assistance</vt:lpstr>
      <vt:lpstr>Examples of DPAS Assistance</vt:lpstr>
      <vt:lpstr>Examples of DPAS Assistance</vt:lpstr>
      <vt:lpstr>Examples of FEMA Approved Assistance</vt:lpstr>
      <vt:lpstr>How is the DPAS used for Energy Programs? Industrial Priorities for Energy Programs</vt:lpstr>
      <vt:lpstr>Industrial Priorities for Energy Programs</vt:lpstr>
      <vt:lpstr>Industrial Priorities for Energy Programs</vt:lpstr>
      <vt:lpstr>Course Review</vt:lpstr>
      <vt:lpstr>Frequently Asked Questions</vt:lpstr>
      <vt:lpstr>Frequently Asked Questions</vt:lpstr>
      <vt:lpstr>Frequently Asked Questions</vt:lpstr>
      <vt:lpstr>Frequently Asked Questions</vt:lpstr>
      <vt:lpstr>DPAS Contact Information</vt:lpstr>
      <vt:lpstr>End of Training Course</vt:lpstr>
    </vt:vector>
  </TitlesOfParts>
  <Company>US Dept. of Commerce Bureau of Industry and Security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Defense Priorities and  Allocations System (DPAS)  &amp; Security of Supply:   Supporting The Netherlands and  other Foreign Partners   Office of Strategic Industries and Economic Security  Bureau of Industry and Security  U.S. Department of Commerce</dc:title>
  <dc:creator>DOC</dc:creator>
  <cp:lastModifiedBy>Emily Noel</cp:lastModifiedBy>
  <cp:revision>387</cp:revision>
  <cp:lastPrinted>2016-09-13T17:12:55Z</cp:lastPrinted>
  <dcterms:created xsi:type="dcterms:W3CDTF">2013-09-03T19:38:26Z</dcterms:created>
  <dcterms:modified xsi:type="dcterms:W3CDTF">2021-11-10T13:48:24Z</dcterms:modified>
</cp:coreProperties>
</file>